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9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2" d="100"/>
          <a:sy n="82" d="100"/>
        </p:scale>
        <p:origin x="-5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87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60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606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635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845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901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061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671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271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591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94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E8BE2D-AC02-488B-882A-35263EC46763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5945C2-D0ED-469F-BD99-A6DE409F2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9B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608DE7B-EBA7-9620-414D-3E733079B95A}"/>
              </a:ext>
            </a:extLst>
          </p:cNvPr>
          <p:cNvSpPr/>
          <p:nvPr/>
        </p:nvSpPr>
        <p:spPr>
          <a:xfrm>
            <a:off x="394996" y="425316"/>
            <a:ext cx="11402008" cy="597159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>
                <a:effectLst/>
              </a:rPr>
              <a:t> </a:t>
            </a: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27D3F7-42B0-1C0D-EE25-EDB34200ED8A}"/>
              </a:ext>
            </a:extLst>
          </p:cNvPr>
          <p:cNvSpPr txBox="1"/>
          <p:nvPr/>
        </p:nvSpPr>
        <p:spPr>
          <a:xfrm>
            <a:off x="5803640" y="1492898"/>
            <a:ext cx="166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dirty="0">
                <a:effectLst/>
              </a:rPr>
              <a:t>  </a:t>
            </a:r>
            <a:endParaRPr lang="en-GB" dirty="0"/>
          </a:p>
        </p:txBody>
      </p:sp>
      <p:pic>
        <p:nvPicPr>
          <p:cNvPr id="1026" name="Picture 2" descr="Farsley Westroyd Primary School &amp; Nursery (@farsleywestroyd) • Instagram  photos and videos">
            <a:extLst>
              <a:ext uri="{FF2B5EF4-FFF2-40B4-BE49-F238E27FC236}">
                <a16:creationId xmlns:a16="http://schemas.microsoft.com/office/drawing/2014/main" id="{C44661E2-6CF5-38B1-2C8D-82519F677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136" y="136753"/>
            <a:ext cx="1283056" cy="128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D3FB4B-1DC6-0699-AEFB-4A70171C10ED}"/>
              </a:ext>
            </a:extLst>
          </p:cNvPr>
          <p:cNvSpPr txBox="1"/>
          <p:nvPr/>
        </p:nvSpPr>
        <p:spPr>
          <a:xfrm>
            <a:off x="4743061" y="366227"/>
            <a:ext cx="27058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Year 2 – Autumn 1</a:t>
            </a:r>
            <a:endParaRPr lang="en-GB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B40665-0A71-B445-6EA5-947A03115323}"/>
              </a:ext>
            </a:extLst>
          </p:cNvPr>
          <p:cNvSpPr txBox="1"/>
          <p:nvPr/>
        </p:nvSpPr>
        <p:spPr>
          <a:xfrm>
            <a:off x="600269" y="558266"/>
            <a:ext cx="3937519" cy="5755422"/>
          </a:xfrm>
          <a:prstGeom prst="rect">
            <a:avLst/>
          </a:prstGeom>
          <a:noFill/>
          <a:ln>
            <a:solidFill>
              <a:srgbClr val="EF9B8D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Phonics and reading</a:t>
            </a:r>
            <a:r>
              <a:rPr lang="en-US" sz="16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Recall and retell familiar stories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Sequencing events in order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Understand a characters personality, their feelings and actions within a 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Identify unfamiliar words, discuss their meanings and use new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Make some inferences about characters and events and predict what might happen next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Answer questions about a text and understand key information from what has been read</a:t>
            </a:r>
          </a:p>
          <a:p>
            <a:r>
              <a:rPr lang="en-US" sz="1600" b="1" dirty="0"/>
              <a:t>Writing</a:t>
            </a:r>
            <a:r>
              <a:rPr lang="en-US" sz="16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Creating our own traditional tales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Designing our own characters and settings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Using adjectives to enhance our sentences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Using capital letters and full stops in our sentences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Creating a fact file about schools in the past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D0FA57-E35C-C898-6EDE-56CA91202D7B}"/>
              </a:ext>
            </a:extLst>
          </p:cNvPr>
          <p:cNvSpPr txBox="1"/>
          <p:nvPr/>
        </p:nvSpPr>
        <p:spPr>
          <a:xfrm>
            <a:off x="4680856" y="2035594"/>
            <a:ext cx="3530083" cy="4278094"/>
          </a:xfrm>
          <a:prstGeom prst="rect">
            <a:avLst/>
          </a:prstGeom>
          <a:noFill/>
          <a:ln>
            <a:solidFill>
              <a:srgbClr val="EF9B8D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Science</a:t>
            </a:r>
            <a:r>
              <a:rPr lang="en-US" sz="1600" dirty="0"/>
              <a:t>:</a:t>
            </a:r>
            <a:r>
              <a:rPr lang="en-US" sz="1600" b="1" dirty="0"/>
              <a:t> </a:t>
            </a:r>
            <a:r>
              <a:rPr lang="en-US" sz="1600" dirty="0"/>
              <a:t>The uses of everyday materials</a:t>
            </a:r>
          </a:p>
          <a:p>
            <a:endParaRPr lang="en-US" sz="1600" b="1" dirty="0"/>
          </a:p>
          <a:p>
            <a:r>
              <a:rPr lang="en-US" sz="1600" b="1" dirty="0"/>
              <a:t>History</a:t>
            </a:r>
            <a:r>
              <a:rPr lang="en-US" sz="1600" dirty="0"/>
              <a:t>: How was school different in the past?</a:t>
            </a:r>
          </a:p>
          <a:p>
            <a:endParaRPr lang="en-US" sz="1600" dirty="0"/>
          </a:p>
          <a:p>
            <a:r>
              <a:rPr lang="en-US" sz="1600" b="1" dirty="0"/>
              <a:t>PSHE</a:t>
            </a:r>
            <a:r>
              <a:rPr lang="en-US" sz="1600" dirty="0"/>
              <a:t>: Family and relationships</a:t>
            </a:r>
          </a:p>
          <a:p>
            <a:endParaRPr lang="en-US" sz="1600" dirty="0"/>
          </a:p>
          <a:p>
            <a:r>
              <a:rPr lang="en-US" sz="1600" b="1" dirty="0"/>
              <a:t>RE</a:t>
            </a:r>
            <a:r>
              <a:rPr lang="en-US" sz="1600" dirty="0"/>
              <a:t>: How can we make good choices?</a:t>
            </a:r>
          </a:p>
          <a:p>
            <a:endParaRPr lang="en-US" sz="1600" dirty="0"/>
          </a:p>
          <a:p>
            <a:r>
              <a:rPr lang="en-US" sz="1600" b="1" dirty="0"/>
              <a:t>Computing</a:t>
            </a:r>
            <a:r>
              <a:rPr lang="en-US" sz="1600" dirty="0"/>
              <a:t>: Computing systems and networks – IT around us</a:t>
            </a:r>
          </a:p>
          <a:p>
            <a:endParaRPr lang="en-US" sz="1600" dirty="0"/>
          </a:p>
          <a:p>
            <a:r>
              <a:rPr lang="en-US" sz="1600" b="1" dirty="0"/>
              <a:t>DT</a:t>
            </a:r>
            <a:r>
              <a:rPr lang="en-US" sz="1600" dirty="0"/>
              <a:t>: Structures – Creating baby bears chair from Goldilocks</a:t>
            </a:r>
          </a:p>
          <a:p>
            <a:endParaRPr lang="en-US" sz="1600" dirty="0"/>
          </a:p>
          <a:p>
            <a:r>
              <a:rPr lang="en-US" sz="1600" b="1" dirty="0"/>
              <a:t>Music</a:t>
            </a:r>
            <a:r>
              <a:rPr lang="en-US" sz="1600" dirty="0"/>
              <a:t>: Tony Chestnut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264BD3-C433-1B88-930A-6ECA3CA2B902}"/>
              </a:ext>
            </a:extLst>
          </p:cNvPr>
          <p:cNvSpPr txBox="1"/>
          <p:nvPr/>
        </p:nvSpPr>
        <p:spPr>
          <a:xfrm>
            <a:off x="8329127" y="2897368"/>
            <a:ext cx="3349689" cy="3416320"/>
          </a:xfrm>
          <a:prstGeom prst="rect">
            <a:avLst/>
          </a:prstGeom>
          <a:noFill/>
          <a:ln>
            <a:solidFill>
              <a:srgbClr val="EF9B8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Maths</a:t>
            </a:r>
            <a:endParaRPr lang="en-US" b="1" dirty="0"/>
          </a:p>
          <a:p>
            <a:pPr algn="ctr"/>
            <a:r>
              <a:rPr lang="en-US" dirty="0"/>
              <a:t>We are learning: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Composition of multiples of 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Counting and representing numbers from 20 to 99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Comparing, ordering and partitioning 2-digit numbers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Fluency of addition and subtraction facts within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Calculating within 20</a:t>
            </a:r>
          </a:p>
        </p:txBody>
      </p:sp>
      <p:pic>
        <p:nvPicPr>
          <p:cNvPr id="1028" name="Picture 4" descr="Goldilocks and the Three Bears">
            <a:extLst>
              <a:ext uri="{FF2B5EF4-FFF2-40B4-BE49-F238E27FC236}">
                <a16:creationId xmlns:a16="http://schemas.microsoft.com/office/drawing/2014/main" id="{E174E636-8E54-2BC7-8399-9A150AB07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127" y="1284815"/>
            <a:ext cx="928946" cy="106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Three Little Pigs (My First Fairy Tales): Amazon.co.uk: Alperin, Mara,  Jatkowska, Ag: 9781848956582: Books">
            <a:extLst>
              <a:ext uri="{FF2B5EF4-FFF2-40B4-BE49-F238E27FC236}">
                <a16:creationId xmlns:a16="http://schemas.microsoft.com/office/drawing/2014/main" id="{03DC07F1-254A-8DFD-BF5C-F00B5BDA5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9636" y="1560499"/>
            <a:ext cx="830975" cy="95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e and You: Amazon.co.uk: Browne, Anthony: 9780552559102: Books">
            <a:extLst>
              <a:ext uri="{FF2B5EF4-FFF2-40B4-BE49-F238E27FC236}">
                <a16:creationId xmlns:a16="http://schemas.microsoft.com/office/drawing/2014/main" id="{605883F9-2C9B-BC36-2B7E-77F14CFDB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544" y="1443445"/>
            <a:ext cx="1081120" cy="13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FF8DD95-791E-C6BE-404D-D4ED6CA22DC8}"/>
              </a:ext>
            </a:extLst>
          </p:cNvPr>
          <p:cNvSpPr txBox="1"/>
          <p:nvPr/>
        </p:nvSpPr>
        <p:spPr>
          <a:xfrm>
            <a:off x="8747823" y="859903"/>
            <a:ext cx="1766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Our Class texts: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315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202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Charlotte James</dc:creator>
  <cp:lastModifiedBy>Charlotte James</cp:lastModifiedBy>
  <cp:revision>1</cp:revision>
  <dcterms:created xsi:type="dcterms:W3CDTF">2026-09-08T18:33:37Z</dcterms:created>
  <dcterms:modified xsi:type="dcterms:W3CDTF">2026-09-08T19:06:12Z</dcterms:modified>
</cp:coreProperties>
</file>