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9144000" cy="6858000" type="screen4x3"/>
  <p:notesSz cx="6888163" cy="100187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8" roundtripDataSignature="AMtx7miEM1/jQEM2vFhIyoogY29orj+tr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7" d="100"/>
          <a:sy n="47" d="100"/>
        </p:scale>
        <p:origin x="147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8250" y="751400"/>
            <a:ext cx="4592325" cy="3757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800" y="4758875"/>
            <a:ext cx="5510500" cy="45084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4: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p4: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5: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3" name="Google Shape;133;p5: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40f3155b72_0_0:notes"/>
          <p:cNvSpPr txBox="1">
            <a:spLocks noGrp="1"/>
          </p:cNvSpPr>
          <p:nvPr>
            <p:ph type="body" idx="1"/>
          </p:nvPr>
        </p:nvSpPr>
        <p:spPr>
          <a:xfrm>
            <a:off x="688800" y="4758875"/>
            <a:ext cx="55104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g340f3155b72_0_0: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7: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7:notes"/>
          <p:cNvSpPr>
            <a:spLocks noGrp="1" noRot="1" noChangeAspect="1"/>
          </p:cNvSpPr>
          <p:nvPr>
            <p:ph type="sldImg" idx="2"/>
          </p:nvPr>
        </p:nvSpPr>
        <p:spPr>
          <a:xfrm>
            <a:off x="1148250" y="751400"/>
            <a:ext cx="4592325" cy="3757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340f3155b72_0_15:notes"/>
          <p:cNvSpPr txBox="1">
            <a:spLocks noGrp="1"/>
          </p:cNvSpPr>
          <p:nvPr>
            <p:ph type="body" idx="1"/>
          </p:nvPr>
        </p:nvSpPr>
        <p:spPr>
          <a:xfrm>
            <a:off x="688800" y="4758875"/>
            <a:ext cx="55104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g340f3155b72_0_15: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9: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9: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0: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 name="Google Shape;228;p10: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1: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1: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2: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p12: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4: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8" name="Google Shape;278;p14: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5: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9" name="Google Shape;289;p15: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6: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0" name="Google Shape;300;p16: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7: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1" name="Google Shape;311;p17: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18: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2" name="Google Shape;322;p18: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9: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19: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0: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4" name="Google Shape;344;p20: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21: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5" name="Google Shape;355;p21: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2: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6" name="Google Shape;366;p22: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23: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7" name="Google Shape;377;p23: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5"/>
          <p:cNvSpPr txBox="1">
            <a:spLocks noGrp="1"/>
          </p:cNvSpPr>
          <p:nvPr>
            <p:ph type="ctrTitle"/>
          </p:nvPr>
        </p:nvSpPr>
        <p:spPr>
          <a:xfrm>
            <a:off x="685800" y="1122363"/>
            <a:ext cx="77724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5"/>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2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27"/>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7"/>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8"/>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8"/>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9"/>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9"/>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9"/>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0"/>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0"/>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0"/>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0"/>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0"/>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32"/>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2"/>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32"/>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3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33"/>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3"/>
          <p:cNvSpPr>
            <a:spLocks noGrp="1"/>
          </p:cNvSpPr>
          <p:nvPr>
            <p:ph type="pic" idx="2"/>
          </p:nvPr>
        </p:nvSpPr>
        <p:spPr>
          <a:xfrm>
            <a:off x="3887391" y="987426"/>
            <a:ext cx="4629150" cy="4873625"/>
          </a:xfrm>
          <a:prstGeom prst="rect">
            <a:avLst/>
          </a:prstGeom>
          <a:noFill/>
          <a:ln>
            <a:noFill/>
          </a:ln>
        </p:spPr>
      </p:sp>
      <p:sp>
        <p:nvSpPr>
          <p:cNvPr id="64" name="Google Shape;64;p33"/>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3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3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34"/>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3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3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5"/>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5"/>
          <p:cNvSpPr txBox="1">
            <a:spLocks noGrp="1"/>
          </p:cNvSpPr>
          <p:nvPr>
            <p:ph type="body" idx="1"/>
          </p:nvPr>
        </p:nvSpPr>
        <p:spPr>
          <a:xfrm rot="5400000">
            <a:off x="623094" y="370681"/>
            <a:ext cx="5811838" cy="58007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4"/>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2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hyperlink" Target="https://leedslocaloffer.org.uk/#!/directory" TargetMode="External"/><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819991" y="2081921"/>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 name="Google Shape;85;p1"/>
          <p:cNvSpPr/>
          <p:nvPr/>
        </p:nvSpPr>
        <p:spPr>
          <a:xfrm>
            <a:off x="2784153" y="2099895"/>
            <a:ext cx="6301807" cy="4650266"/>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6" name="Google Shape;86;p1"/>
          <p:cNvSpPr/>
          <p:nvPr/>
        </p:nvSpPr>
        <p:spPr>
          <a:xfrm>
            <a:off x="0" y="16333"/>
            <a:ext cx="7764792" cy="2035494"/>
          </a:xfrm>
          <a:prstGeom prst="rect">
            <a:avLst/>
          </a:prstGeom>
          <a:noFill/>
          <a:ln>
            <a:noFill/>
          </a:ln>
        </p:spPr>
        <p:txBody>
          <a:bodyPr spcFirstLastPara="1" wrap="square" lIns="91425" tIns="45700" rIns="91425" bIns="45700" anchor="t" anchorCtr="0">
            <a:spAutoFit/>
          </a:bodyPr>
          <a:lstStyle/>
          <a:p>
            <a:pPr marL="1163320" marR="831850" lvl="0" indent="-6350" algn="ctr" rtl="0">
              <a:lnSpc>
                <a:spcPct val="107000"/>
              </a:lnSpc>
              <a:spcBef>
                <a:spcPts val="0"/>
              </a:spcBef>
              <a:spcAft>
                <a:spcPts val="0"/>
              </a:spcAft>
              <a:buNone/>
            </a:pPr>
            <a:r>
              <a:rPr lang="en-GB" sz="2400" b="1" u="sng">
                <a:solidFill>
                  <a:srgbClr val="000000"/>
                </a:solidFill>
                <a:latin typeface="Calibri"/>
                <a:ea typeface="Calibri"/>
                <a:cs typeface="Calibri"/>
                <a:sym typeface="Calibri"/>
              </a:rPr>
              <a:t>Farsley Westroyd Primary School and Nursery’s Special Education Needs (SEN) Information Report</a:t>
            </a:r>
            <a:endParaRPr/>
          </a:p>
          <a:p>
            <a:pPr marL="1163320" marR="831850" lvl="0" indent="-6350" algn="ctr" rtl="0">
              <a:lnSpc>
                <a:spcPct val="107000"/>
              </a:lnSpc>
              <a:spcBef>
                <a:spcPts val="1445"/>
              </a:spcBef>
              <a:spcAft>
                <a:spcPts val="0"/>
              </a:spcAft>
              <a:buNone/>
            </a:pPr>
            <a:r>
              <a:rPr lang="en-GB" sz="1800" b="1">
                <a:solidFill>
                  <a:srgbClr val="000000"/>
                </a:solidFill>
                <a:latin typeface="Calibri"/>
                <a:ea typeface="Calibri"/>
                <a:cs typeface="Calibri"/>
                <a:sym typeface="Calibri"/>
              </a:rPr>
              <a:t>Welcome to our Special Educational Needs (SEN) information pages.</a:t>
            </a:r>
            <a:r>
              <a:rPr lang="en-GB" sz="1800">
                <a:solidFill>
                  <a:srgbClr val="000000"/>
                </a:solidFill>
                <a:latin typeface="Times New Roman"/>
                <a:ea typeface="Times New Roman"/>
                <a:cs typeface="Times New Roman"/>
                <a:sym typeface="Times New Roman"/>
              </a:rPr>
              <a:t> </a:t>
            </a:r>
            <a:endParaRPr/>
          </a:p>
        </p:txBody>
      </p:sp>
      <p:sp>
        <p:nvSpPr>
          <p:cNvPr id="87" name="Google Shape;87;p1"/>
          <p:cNvSpPr txBox="1"/>
          <p:nvPr/>
        </p:nvSpPr>
        <p:spPr>
          <a:xfrm>
            <a:off x="2972325" y="2221115"/>
            <a:ext cx="6124342" cy="3305668"/>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1800"/>
              <a:buFont typeface="Arial"/>
              <a:buNone/>
            </a:pPr>
            <a:r>
              <a:rPr lang="en-GB" sz="1800" b="0" u="none" dirty="0">
                <a:solidFill>
                  <a:schemeClr val="bg1"/>
                </a:solidFill>
                <a:latin typeface="Calibri"/>
                <a:ea typeface="Calibri"/>
                <a:cs typeface="Calibri"/>
                <a:sym typeface="Calibri"/>
              </a:rPr>
              <a:t>At </a:t>
            </a:r>
            <a:r>
              <a:rPr lang="en-GB" sz="1800" b="0" u="none" dirty="0" err="1">
                <a:solidFill>
                  <a:schemeClr val="bg1"/>
                </a:solidFill>
                <a:latin typeface="Calibri"/>
                <a:ea typeface="Calibri"/>
                <a:cs typeface="Calibri"/>
                <a:sym typeface="Calibri"/>
              </a:rPr>
              <a:t>Farsley</a:t>
            </a:r>
            <a:r>
              <a:rPr lang="en-GB" sz="1800" b="0" u="none" dirty="0">
                <a:solidFill>
                  <a:schemeClr val="bg1"/>
                </a:solidFill>
                <a:latin typeface="Calibri"/>
                <a:ea typeface="Calibri"/>
                <a:cs typeface="Calibri"/>
                <a:sym typeface="Calibri"/>
              </a:rPr>
              <a:t> Westroyd Primary School and Nursery, we are committed to being an inclusive school where every child, irrespective of their needs, feels valued, supported and empowered to succeed. We believe that all children should have access to a high-quality education that enables them to develop confidence, resilience and a lifelong love of learning.</a:t>
            </a:r>
            <a:endParaRPr dirty="0">
              <a:solidFill>
                <a:schemeClr val="bg1"/>
              </a:solidFill>
            </a:endParaRPr>
          </a:p>
          <a:p>
            <a:pPr marL="0" marR="0" lvl="0" indent="0" algn="l" rtl="0">
              <a:lnSpc>
                <a:spcPct val="90000"/>
              </a:lnSpc>
              <a:spcBef>
                <a:spcPts val="1000"/>
              </a:spcBef>
              <a:spcAft>
                <a:spcPts val="0"/>
              </a:spcAft>
              <a:buClr>
                <a:schemeClr val="dk1"/>
              </a:buClr>
              <a:buSzPts val="1800"/>
              <a:buFont typeface="Arial"/>
              <a:buNone/>
            </a:pPr>
            <a:r>
              <a:rPr lang="en-GB" sz="1800" b="0" u="none" dirty="0">
                <a:solidFill>
                  <a:schemeClr val="bg1"/>
                </a:solidFill>
                <a:latin typeface="Calibri"/>
                <a:ea typeface="Calibri"/>
                <a:cs typeface="Calibri"/>
                <a:sym typeface="Calibri"/>
              </a:rPr>
              <a:t>We recognise that some children require additional support to reach their full potential. Our approach ensures that we quickly identify and respond to individual needs, providing the right support at the right time. Whether a child requires ongoing support, or short-term intervention, we are committed to removing barriers to learning and creating opportunities for every child to thrive. </a:t>
            </a:r>
            <a:endParaRPr dirty="0">
              <a:solidFill>
                <a:schemeClr val="bg1"/>
              </a:solidFill>
            </a:endParaRPr>
          </a:p>
          <a:p>
            <a:pPr marL="0" marR="0" lvl="0" indent="0" algn="l" rtl="0">
              <a:lnSpc>
                <a:spcPct val="90000"/>
              </a:lnSpc>
              <a:spcBef>
                <a:spcPts val="1000"/>
              </a:spcBef>
              <a:spcAft>
                <a:spcPts val="0"/>
              </a:spcAft>
              <a:buClr>
                <a:schemeClr val="dk1"/>
              </a:buClr>
              <a:buSzPts val="1800"/>
              <a:buFont typeface="Arial"/>
              <a:buNone/>
            </a:pPr>
            <a:r>
              <a:rPr lang="en-GB" sz="1800" b="0" u="none" dirty="0">
                <a:solidFill>
                  <a:schemeClr val="bg1"/>
                </a:solidFill>
                <a:latin typeface="Calibri"/>
                <a:ea typeface="Calibri"/>
                <a:cs typeface="Calibri"/>
                <a:sym typeface="Calibri"/>
              </a:rPr>
              <a:t>Through high expectations, a nurturing environment and tailored support, we aim to equip all children with the skills, independence and confidence they will need to achieve their aspirations.</a:t>
            </a:r>
            <a:endParaRPr dirty="0">
              <a:solidFill>
                <a:schemeClr val="bg1"/>
              </a:solidFill>
            </a:endParaRPr>
          </a:p>
        </p:txBody>
      </p:sp>
      <p:pic>
        <p:nvPicPr>
          <p:cNvPr id="4" name="Picture 3">
            <a:extLst>
              <a:ext uri="{FF2B5EF4-FFF2-40B4-BE49-F238E27FC236}">
                <a16:creationId xmlns:a16="http://schemas.microsoft.com/office/drawing/2014/main" id="{A0ABF01D-2E25-B752-1684-2F4EF534609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67098" y="400043"/>
            <a:ext cx="1500188" cy="1500188"/>
          </a:xfrm>
          <a:prstGeom prst="rect">
            <a:avLst/>
          </a:prstGeom>
          <a:noFill/>
          <a:ln>
            <a:noFill/>
          </a:ln>
        </p:spPr>
      </p:pic>
      <p:pic>
        <p:nvPicPr>
          <p:cNvPr id="2" name="Picture 1">
            <a:extLst>
              <a:ext uri="{FF2B5EF4-FFF2-40B4-BE49-F238E27FC236}">
                <a16:creationId xmlns:a16="http://schemas.microsoft.com/office/drawing/2014/main" id="{56932629-A70D-F17C-15FF-6CD14A5225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929" y="3059243"/>
            <a:ext cx="2259565" cy="226616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p:nvPr/>
        </p:nvSpPr>
        <p:spPr>
          <a:xfrm>
            <a:off x="790961" y="1789702"/>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 name="Google Shape;96;p2"/>
          <p:cNvSpPr/>
          <p:nvPr/>
        </p:nvSpPr>
        <p:spPr>
          <a:xfrm>
            <a:off x="1944914" y="1825649"/>
            <a:ext cx="6956528" cy="4650266"/>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7" name="Google Shape;97;p2"/>
          <p:cNvSpPr/>
          <p:nvPr/>
        </p:nvSpPr>
        <p:spPr>
          <a:xfrm>
            <a:off x="-968407" y="507280"/>
            <a:ext cx="7764792" cy="470000"/>
          </a:xfrm>
          <a:prstGeom prst="rect">
            <a:avLst/>
          </a:prstGeom>
          <a:noFill/>
          <a:ln>
            <a:noFill/>
          </a:ln>
        </p:spPr>
        <p:txBody>
          <a:bodyPr spcFirstLastPara="1" wrap="square" lIns="91425" tIns="45700" rIns="91425" bIns="45700" anchor="t" anchorCtr="0">
            <a:spAutoFit/>
          </a:bodyPr>
          <a:lstStyle/>
          <a:p>
            <a:pPr marL="1163320" marR="831850" lvl="0" indent="-6350" algn="ctr" rtl="0">
              <a:lnSpc>
                <a:spcPct val="107000"/>
              </a:lnSpc>
              <a:spcBef>
                <a:spcPts val="0"/>
              </a:spcBef>
              <a:spcAft>
                <a:spcPts val="0"/>
              </a:spcAft>
              <a:buNone/>
            </a:pPr>
            <a:r>
              <a:rPr lang="en-GB" sz="2400" b="1">
                <a:solidFill>
                  <a:srgbClr val="000000"/>
                </a:solidFill>
                <a:latin typeface="Calibri"/>
                <a:ea typeface="Calibri"/>
                <a:cs typeface="Calibri"/>
                <a:sym typeface="Calibri"/>
              </a:rPr>
              <a:t>What is Special Educational Needs? </a:t>
            </a:r>
            <a:endParaRPr sz="2000">
              <a:solidFill>
                <a:srgbClr val="FFFFFF"/>
              </a:solidFill>
              <a:latin typeface="Calibri"/>
              <a:ea typeface="Calibri"/>
              <a:cs typeface="Calibri"/>
              <a:sym typeface="Calibri"/>
            </a:endParaRPr>
          </a:p>
        </p:txBody>
      </p:sp>
      <p:sp>
        <p:nvSpPr>
          <p:cNvPr id="98" name="Google Shape;98;p2"/>
          <p:cNvSpPr txBox="1"/>
          <p:nvPr/>
        </p:nvSpPr>
        <p:spPr>
          <a:xfrm>
            <a:off x="3070801" y="2011735"/>
            <a:ext cx="5673828" cy="42780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i="1">
                <a:solidFill>
                  <a:schemeClr val="lt1"/>
                </a:solidFill>
                <a:latin typeface="Calibri"/>
                <a:ea typeface="Calibri"/>
                <a:cs typeface="Calibri"/>
                <a:sym typeface="Calibri"/>
              </a:rPr>
              <a:t>‘A child or young person has SEN if they have a learning difficulty or disability which calls for special educational provision to be made for them.  A child of compulsory school age or a young person has a learning difficulty or disability if they:</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i="1">
              <a:solidFill>
                <a:schemeClr val="lt1"/>
              </a:solidFill>
              <a:latin typeface="Calibri"/>
              <a:ea typeface="Calibri"/>
              <a:cs typeface="Calibri"/>
              <a:sym typeface="Calibri"/>
            </a:endParaRPr>
          </a:p>
          <a:p>
            <a:pPr marL="0" marR="0" lvl="0" indent="0" algn="l" rtl="0">
              <a:spcBef>
                <a:spcPts val="0"/>
              </a:spcBef>
              <a:spcAft>
                <a:spcPts val="0"/>
              </a:spcAft>
              <a:buNone/>
            </a:pPr>
            <a:r>
              <a:rPr lang="en-GB" sz="1600" i="1">
                <a:solidFill>
                  <a:schemeClr val="lt1"/>
                </a:solidFill>
                <a:latin typeface="Calibri"/>
                <a:ea typeface="Calibri"/>
                <a:cs typeface="Calibri"/>
                <a:sym typeface="Calibri"/>
              </a:rPr>
              <a:t>(a)  have a significantly greater difficulty in learning than the majority of others of the same age; or</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i="1">
              <a:solidFill>
                <a:schemeClr val="lt1"/>
              </a:solidFill>
              <a:latin typeface="Calibri"/>
              <a:ea typeface="Calibri"/>
              <a:cs typeface="Calibri"/>
              <a:sym typeface="Calibri"/>
            </a:endParaRPr>
          </a:p>
          <a:p>
            <a:pPr marL="0" marR="0" lvl="0" indent="0" algn="l" rtl="0">
              <a:spcBef>
                <a:spcPts val="0"/>
              </a:spcBef>
              <a:spcAft>
                <a:spcPts val="0"/>
              </a:spcAft>
              <a:buNone/>
            </a:pPr>
            <a:r>
              <a:rPr lang="en-GB" sz="1600" i="1">
                <a:solidFill>
                  <a:schemeClr val="lt1"/>
                </a:solidFill>
                <a:latin typeface="Calibri"/>
                <a:ea typeface="Calibri"/>
                <a:cs typeface="Calibri"/>
                <a:sym typeface="Calibri"/>
              </a:rPr>
              <a:t>(b)  have a disability which prevents or hinders them from making use of educational facilities of a kind generally provided for others of the same age in mainstream schools or mainstream post -16 institutions.</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i="1">
              <a:solidFill>
                <a:schemeClr val="lt1"/>
              </a:solidFill>
              <a:latin typeface="Calibri"/>
              <a:ea typeface="Calibri"/>
              <a:cs typeface="Calibri"/>
              <a:sym typeface="Calibri"/>
            </a:endParaRPr>
          </a:p>
          <a:p>
            <a:pPr marL="0" marR="0" lvl="0" indent="0" algn="l" rtl="0">
              <a:spcBef>
                <a:spcPts val="0"/>
              </a:spcBef>
              <a:spcAft>
                <a:spcPts val="0"/>
              </a:spcAft>
              <a:buNone/>
            </a:pPr>
            <a:r>
              <a:rPr lang="en-GB" sz="1600" i="1">
                <a:solidFill>
                  <a:schemeClr val="lt1"/>
                </a:solidFill>
                <a:latin typeface="Calibri"/>
                <a:ea typeface="Calibri"/>
                <a:cs typeface="Calibri"/>
                <a:sym typeface="Calibri"/>
              </a:rPr>
              <a:t>A child under compulsory school age has special educational need if they fall within the definition (a) or (b) above or would do so if special educational provision was not made for them (Clause 20 Children and Families Bill) SEN Code of Practice 2013, 1.8</a:t>
            </a:r>
            <a:endParaRPr sz="1600">
              <a:solidFill>
                <a:schemeClr val="lt1"/>
              </a:solidFill>
              <a:latin typeface="Calibri"/>
              <a:ea typeface="Calibri"/>
              <a:cs typeface="Calibri"/>
              <a:sym typeface="Calibri"/>
            </a:endParaRPr>
          </a:p>
        </p:txBody>
      </p:sp>
      <p:pic>
        <p:nvPicPr>
          <p:cNvPr id="99" name="Google Shape;99;p2"/>
          <p:cNvPicPr preferRelativeResize="0"/>
          <p:nvPr/>
        </p:nvPicPr>
        <p:blipFill rotWithShape="1">
          <a:blip r:embed="rId3">
            <a:alphaModFix/>
          </a:blip>
          <a:srcRect/>
          <a:stretch/>
        </p:blipFill>
        <p:spPr>
          <a:xfrm>
            <a:off x="358314" y="2742251"/>
            <a:ext cx="2526645" cy="2575102"/>
          </a:xfrm>
          <a:prstGeom prst="rect">
            <a:avLst/>
          </a:prstGeom>
          <a:noFill/>
          <a:ln>
            <a:noFill/>
          </a:ln>
        </p:spPr>
      </p:pic>
      <p:sp>
        <p:nvSpPr>
          <p:cNvPr id="100" name="Google Shape;100;p2"/>
          <p:cNvSpPr/>
          <p:nvPr/>
        </p:nvSpPr>
        <p:spPr>
          <a:xfrm>
            <a:off x="358314" y="2705704"/>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252D46C1-28A8-744C-5430-C4000826F3E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44441" y="139375"/>
            <a:ext cx="1500188" cy="150018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3"/>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7" name="Google Shape;107;p3"/>
          <p:cNvSpPr/>
          <p:nvPr/>
        </p:nvSpPr>
        <p:spPr>
          <a:xfrm>
            <a:off x="1944914" y="149743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8" name="Google Shape;108;p3"/>
          <p:cNvSpPr/>
          <p:nvPr/>
        </p:nvSpPr>
        <p:spPr>
          <a:xfrm>
            <a:off x="224971" y="471774"/>
            <a:ext cx="3439886"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dk1"/>
                </a:solidFill>
                <a:latin typeface="Calibri"/>
                <a:ea typeface="Calibri"/>
                <a:cs typeface="Calibri"/>
                <a:sym typeface="Calibri"/>
              </a:rPr>
              <a:t>What is a Disability? </a:t>
            </a:r>
            <a:endParaRPr sz="2400">
              <a:solidFill>
                <a:schemeClr val="dk1"/>
              </a:solidFill>
              <a:latin typeface="Calibri"/>
              <a:ea typeface="Calibri"/>
              <a:cs typeface="Calibri"/>
              <a:sym typeface="Calibri"/>
            </a:endParaRPr>
          </a:p>
        </p:txBody>
      </p:sp>
      <p:sp>
        <p:nvSpPr>
          <p:cNvPr id="109" name="Google Shape;109;p3"/>
          <p:cNvSpPr txBox="1"/>
          <p:nvPr/>
        </p:nvSpPr>
        <p:spPr>
          <a:xfrm>
            <a:off x="2926080" y="1507240"/>
            <a:ext cx="5953764" cy="44012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a:solidFill>
                  <a:schemeClr val="lt1"/>
                </a:solidFill>
                <a:latin typeface="Calibri"/>
                <a:ea typeface="Calibri"/>
                <a:cs typeface="Calibri"/>
                <a:sym typeface="Calibri"/>
              </a:rPr>
              <a:t>The Equality Act 2010 states that a person has a disability if they have a physical or mental impairment and the impairment has a substantial and long-term adverse effect on their ability to carry out normal, day-to-day activities. </a:t>
            </a:r>
            <a:endParaRPr/>
          </a:p>
          <a:p>
            <a:pPr marL="0" marR="0" lvl="0" indent="0" algn="l" rtl="0">
              <a:spcBef>
                <a:spcPts val="0"/>
              </a:spcBef>
              <a:spcAft>
                <a:spcPts val="0"/>
              </a:spcAft>
              <a:buNone/>
            </a:pPr>
            <a:br>
              <a:rPr lang="en-GB" sz="1400">
                <a:solidFill>
                  <a:schemeClr val="lt1"/>
                </a:solidFill>
                <a:latin typeface="Calibri"/>
                <a:ea typeface="Calibri"/>
                <a:cs typeface="Calibri"/>
                <a:sym typeface="Calibri"/>
              </a:rPr>
            </a:br>
            <a:r>
              <a:rPr lang="en-GB" sz="1400">
                <a:solidFill>
                  <a:schemeClr val="lt1"/>
                </a:solidFill>
                <a:latin typeface="Calibri"/>
                <a:ea typeface="Calibri"/>
                <a:cs typeface="Calibri"/>
                <a:sym typeface="Calibri"/>
              </a:rPr>
              <a:t>A physical or mental impairment includes: learning difficulties including specific learning difficulties; medical conditions including Epilepsy, Diabetes, more severe forms of Asthma and Eczema; Autistic Spectrum Condition (ASC); speech language and communication impairments.</a:t>
            </a:r>
            <a:endParaRPr/>
          </a:p>
          <a:p>
            <a:pPr marL="0" marR="0" lvl="0" indent="0" algn="l" rtl="0">
              <a:spcBef>
                <a:spcPts val="0"/>
              </a:spcBef>
              <a:spcAft>
                <a:spcPts val="0"/>
              </a:spcAft>
              <a:buNone/>
            </a:pP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If the impairment has a substantial and long-term effect on a person’s ability to carry out normal day-to-day activities it may amount to a disability.</a:t>
            </a:r>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Special Educational Needs and Disabilities (SEND) can affect a child or young person’s ability to learn. They can affect their:</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Behaviour or ability to socialise, for example struggling to make and sustain friendships</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Reading and writing, for example because of a specific learning difficulty like Dyslexia</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Ability to understand things</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Concentration levels, for example as an affect of ADHD</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Physical ability, for example riding a bike.</a:t>
            </a:r>
            <a:endParaRPr/>
          </a:p>
        </p:txBody>
      </p:sp>
      <p:pic>
        <p:nvPicPr>
          <p:cNvPr id="110" name="Google Shape;110;p3"/>
          <p:cNvPicPr preferRelativeResize="0"/>
          <p:nvPr/>
        </p:nvPicPr>
        <p:blipFill rotWithShape="1">
          <a:blip r:embed="rId3">
            <a:alphaModFix/>
          </a:blip>
          <a:srcRect/>
          <a:stretch/>
        </p:blipFill>
        <p:spPr>
          <a:xfrm>
            <a:off x="264156" y="2574540"/>
            <a:ext cx="2776220" cy="2776220"/>
          </a:xfrm>
          <a:prstGeom prst="rect">
            <a:avLst/>
          </a:prstGeom>
          <a:noFill/>
          <a:ln>
            <a:noFill/>
          </a:ln>
        </p:spPr>
      </p:pic>
      <p:pic>
        <p:nvPicPr>
          <p:cNvPr id="2" name="Picture 1">
            <a:extLst>
              <a:ext uri="{FF2B5EF4-FFF2-40B4-BE49-F238E27FC236}">
                <a16:creationId xmlns:a16="http://schemas.microsoft.com/office/drawing/2014/main" id="{D15B49F0-CFA3-76F3-3D6C-A2B66AF731A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57471" y="-89515"/>
            <a:ext cx="1500188" cy="150018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grpSp>
        <p:nvGrpSpPr>
          <p:cNvPr id="116" name="Google Shape;116;p4"/>
          <p:cNvGrpSpPr/>
          <p:nvPr/>
        </p:nvGrpSpPr>
        <p:grpSpPr>
          <a:xfrm>
            <a:off x="1294169" y="2142038"/>
            <a:ext cx="7546087" cy="4507217"/>
            <a:chOff x="931878" y="1528342"/>
            <a:chExt cx="8584870" cy="4744677"/>
          </a:xfrm>
        </p:grpSpPr>
        <p:sp>
          <p:nvSpPr>
            <p:cNvPr id="117" name="Google Shape;117;p4"/>
            <p:cNvSpPr/>
            <p:nvPr/>
          </p:nvSpPr>
          <p:spPr>
            <a:xfrm>
              <a:off x="935095" y="1528342"/>
              <a:ext cx="8578596" cy="1416557"/>
            </a:xfrm>
            <a:custGeom>
              <a:avLst/>
              <a:gdLst/>
              <a:ahLst/>
              <a:cxnLst/>
              <a:rect l="l" t="t" r="r" b="b"/>
              <a:pathLst>
                <a:path w="8578596" h="1251204" extrusionOk="0">
                  <a:moveTo>
                    <a:pt x="0" y="0"/>
                  </a:moveTo>
                  <a:lnTo>
                    <a:pt x="8578596" y="0"/>
                  </a:lnTo>
                  <a:lnTo>
                    <a:pt x="8578596" y="1251204"/>
                  </a:lnTo>
                  <a:lnTo>
                    <a:pt x="0" y="125120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8" name="Google Shape;118;p4"/>
            <p:cNvSpPr/>
            <p:nvPr/>
          </p:nvSpPr>
          <p:spPr>
            <a:xfrm>
              <a:off x="931878" y="4901504"/>
              <a:ext cx="8578596" cy="1371515"/>
            </a:xfrm>
            <a:custGeom>
              <a:avLst/>
              <a:gdLst/>
              <a:ahLst/>
              <a:cxnLst/>
              <a:rect l="l" t="t" r="r" b="b"/>
              <a:pathLst>
                <a:path w="8578596" h="1178052" extrusionOk="0">
                  <a:moveTo>
                    <a:pt x="0" y="0"/>
                  </a:moveTo>
                  <a:lnTo>
                    <a:pt x="8578596" y="0"/>
                  </a:lnTo>
                  <a:lnTo>
                    <a:pt x="8578596" y="1178052"/>
                  </a:lnTo>
                  <a:lnTo>
                    <a:pt x="0" y="1178052"/>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9" name="Google Shape;119;p4"/>
            <p:cNvSpPr/>
            <p:nvPr/>
          </p:nvSpPr>
          <p:spPr>
            <a:xfrm>
              <a:off x="931878" y="3221434"/>
              <a:ext cx="8584870" cy="1396716"/>
            </a:xfrm>
            <a:custGeom>
              <a:avLst/>
              <a:gdLst/>
              <a:ahLst/>
              <a:cxnLst/>
              <a:rect l="l" t="t" r="r" b="b"/>
              <a:pathLst>
                <a:path w="9107424" h="1159764" extrusionOk="0">
                  <a:moveTo>
                    <a:pt x="0" y="0"/>
                  </a:moveTo>
                  <a:lnTo>
                    <a:pt x="9107424" y="0"/>
                  </a:lnTo>
                  <a:lnTo>
                    <a:pt x="9107424" y="1159764"/>
                  </a:lnTo>
                  <a:lnTo>
                    <a:pt x="0" y="115976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20" name="Google Shape;120;p4"/>
          <p:cNvSpPr txBox="1"/>
          <p:nvPr/>
        </p:nvSpPr>
        <p:spPr>
          <a:xfrm>
            <a:off x="1617373" y="2160795"/>
            <a:ext cx="7010420" cy="16004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a:solidFill>
                  <a:schemeClr val="lt1"/>
                </a:solidFill>
                <a:latin typeface="Calibri"/>
                <a:ea typeface="Calibri"/>
                <a:cs typeface="Calibri"/>
                <a:sym typeface="Calibri"/>
              </a:rPr>
              <a:t>Miss Amy Johnston is our Special Educational Needs and Disabilities Coordinator (SENDCo) who works closely with class teachers to put in place strategies and interventions to help remove your child's barriers to learning.  Miss Johnston works closely with your child’s teachers to track your child’s progress in school and organise extra support if needed. She can be contacted on the school telephone number: 0113 2551601 or by email: senco@westroyd.org. Please note Miss Johnston works Monday to Wednesday.</a:t>
            </a:r>
            <a:endParaRPr/>
          </a:p>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sp>
        <p:nvSpPr>
          <p:cNvPr id="121" name="Google Shape;121;p4"/>
          <p:cNvSpPr txBox="1"/>
          <p:nvPr/>
        </p:nvSpPr>
        <p:spPr>
          <a:xfrm>
            <a:off x="1617373" y="3749682"/>
            <a:ext cx="7034204"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Miss Priya Rayit is our Pastoral Lead. She works with children in and out of class who are having difficulties with behaviour, learning or need emotional support. She also supports families in accessing local support services and runs courses for parents. She can be contacted on the school number: 0113 2551601 or by email: office@westroyd.org</a:t>
            </a:r>
            <a:endParaRPr/>
          </a:p>
        </p:txBody>
      </p:sp>
      <p:sp>
        <p:nvSpPr>
          <p:cNvPr id="122" name="Google Shape;122;p4"/>
          <p:cNvSpPr txBox="1"/>
          <p:nvPr/>
        </p:nvSpPr>
        <p:spPr>
          <a:xfrm>
            <a:off x="1550667" y="5408820"/>
            <a:ext cx="734220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Ms Ellie Milson is our SEN Governor. She works alongside Miss Johnston and challenges her to ensure children's needs are being met and shares this information with the Governing Body. </a:t>
            </a:r>
            <a:endParaRPr/>
          </a:p>
        </p:txBody>
      </p:sp>
      <p:sp>
        <p:nvSpPr>
          <p:cNvPr id="123" name="Google Shape;123;p4"/>
          <p:cNvSpPr/>
          <p:nvPr/>
        </p:nvSpPr>
        <p:spPr>
          <a:xfrm>
            <a:off x="274092" y="5547877"/>
            <a:ext cx="1008156" cy="1088692"/>
          </a:xfrm>
          <a:custGeom>
            <a:avLst/>
            <a:gdLst/>
            <a:ahLst/>
            <a:cxnLst/>
            <a:rect l="l" t="t" r="r" b="b"/>
            <a:pathLst>
              <a:path w="871728" h="873252" extrusionOk="0">
                <a:moveTo>
                  <a:pt x="435864" y="0"/>
                </a:moveTo>
                <a:cubicBezTo>
                  <a:pt x="676529" y="0"/>
                  <a:pt x="871728" y="195453"/>
                  <a:pt x="871728" y="436626"/>
                </a:cubicBezTo>
                <a:cubicBezTo>
                  <a:pt x="871728" y="677799"/>
                  <a:pt x="676529" y="873252"/>
                  <a:pt x="435864" y="873252"/>
                </a:cubicBezTo>
                <a:cubicBezTo>
                  <a:pt x="195148" y="873252"/>
                  <a:pt x="0" y="677799"/>
                  <a:pt x="0" y="436626"/>
                </a:cubicBezTo>
                <a:cubicBezTo>
                  <a:pt x="0" y="195453"/>
                  <a:pt x="195148" y="0"/>
                  <a:pt x="435864" y="0"/>
                </a:cubicBez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24" name="Google Shape;124;p4"/>
          <p:cNvPicPr preferRelativeResize="0"/>
          <p:nvPr/>
        </p:nvPicPr>
        <p:blipFill rotWithShape="1">
          <a:blip r:embed="rId3">
            <a:alphaModFix/>
          </a:blip>
          <a:srcRect/>
          <a:stretch/>
        </p:blipFill>
        <p:spPr>
          <a:xfrm>
            <a:off x="290127" y="5339904"/>
            <a:ext cx="1254579" cy="1227204"/>
          </a:xfrm>
          <a:prstGeom prst="rect">
            <a:avLst/>
          </a:prstGeom>
          <a:noFill/>
          <a:ln>
            <a:noFill/>
          </a:ln>
        </p:spPr>
      </p:pic>
      <p:sp>
        <p:nvSpPr>
          <p:cNvPr id="125" name="Google Shape;125;p4"/>
          <p:cNvSpPr/>
          <p:nvPr/>
        </p:nvSpPr>
        <p:spPr>
          <a:xfrm>
            <a:off x="-1725704" y="208745"/>
            <a:ext cx="5007747" cy="470000"/>
          </a:xfrm>
          <a:prstGeom prst="rect">
            <a:avLst/>
          </a:prstGeom>
          <a:noFill/>
          <a:ln>
            <a:noFill/>
          </a:ln>
        </p:spPr>
        <p:txBody>
          <a:bodyPr spcFirstLastPara="1" wrap="square" lIns="91425" tIns="45700" rIns="91425" bIns="45700" anchor="t" anchorCtr="0">
            <a:spAutoFit/>
          </a:bodyPr>
          <a:lstStyle/>
          <a:p>
            <a:pPr marL="1163320" marR="831850" lvl="0" indent="-6350" algn="ctr" rtl="0">
              <a:lnSpc>
                <a:spcPct val="107000"/>
              </a:lnSpc>
              <a:spcBef>
                <a:spcPts val="0"/>
              </a:spcBef>
              <a:spcAft>
                <a:spcPts val="0"/>
              </a:spcAft>
              <a:buNone/>
            </a:pPr>
            <a:r>
              <a:rPr lang="en-GB" sz="2400" b="1">
                <a:solidFill>
                  <a:srgbClr val="000000"/>
                </a:solidFill>
                <a:latin typeface="Calibri"/>
                <a:ea typeface="Calibri"/>
                <a:cs typeface="Calibri"/>
                <a:sym typeface="Calibri"/>
              </a:rPr>
              <a:t>Key People</a:t>
            </a:r>
            <a:endParaRPr sz="2000">
              <a:solidFill>
                <a:srgbClr val="FFFFFF"/>
              </a:solidFill>
              <a:latin typeface="Calibri"/>
              <a:ea typeface="Calibri"/>
              <a:cs typeface="Calibri"/>
              <a:sym typeface="Calibri"/>
            </a:endParaRPr>
          </a:p>
        </p:txBody>
      </p:sp>
      <p:pic>
        <p:nvPicPr>
          <p:cNvPr id="126" name="Google Shape;126;p4" descr="Info panel picture"/>
          <p:cNvPicPr preferRelativeResize="0"/>
          <p:nvPr/>
        </p:nvPicPr>
        <p:blipFill rotWithShape="1">
          <a:blip r:embed="rId4">
            <a:alphaModFix/>
          </a:blip>
          <a:srcRect/>
          <a:stretch/>
        </p:blipFill>
        <p:spPr>
          <a:xfrm>
            <a:off x="362796" y="2174423"/>
            <a:ext cx="1254577" cy="1254577"/>
          </a:xfrm>
          <a:prstGeom prst="rect">
            <a:avLst/>
          </a:prstGeom>
          <a:noFill/>
          <a:ln>
            <a:noFill/>
          </a:ln>
        </p:spPr>
      </p:pic>
      <p:pic>
        <p:nvPicPr>
          <p:cNvPr id="127" name="Google Shape;127;p4" descr="Info panel picture"/>
          <p:cNvPicPr preferRelativeResize="0"/>
          <p:nvPr/>
        </p:nvPicPr>
        <p:blipFill rotWithShape="1">
          <a:blip r:embed="rId5">
            <a:alphaModFix/>
          </a:blip>
          <a:srcRect/>
          <a:stretch/>
        </p:blipFill>
        <p:spPr>
          <a:xfrm>
            <a:off x="254029" y="3698172"/>
            <a:ext cx="1254578" cy="1254578"/>
          </a:xfrm>
          <a:prstGeom prst="rect">
            <a:avLst/>
          </a:prstGeom>
          <a:noFill/>
          <a:ln>
            <a:noFill/>
          </a:ln>
        </p:spPr>
      </p:pic>
      <p:sp>
        <p:nvSpPr>
          <p:cNvPr id="128" name="Google Shape;128;p4"/>
          <p:cNvSpPr/>
          <p:nvPr/>
        </p:nvSpPr>
        <p:spPr>
          <a:xfrm>
            <a:off x="1282248" y="1092327"/>
            <a:ext cx="7540572" cy="922937"/>
          </a:xfrm>
          <a:prstGeom prst="rect">
            <a:avLst/>
          </a:prstGeom>
          <a:solidFill>
            <a:srgbClr val="4F81BD"/>
          </a:solidFill>
          <a:ln w="12700"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0" name="Google Shape;130;p4"/>
          <p:cNvSpPr txBox="1"/>
          <p:nvPr/>
        </p:nvSpPr>
        <p:spPr>
          <a:xfrm>
            <a:off x="1629265" y="1111581"/>
            <a:ext cx="70104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a:solidFill>
                  <a:schemeClr val="lt1"/>
                </a:solidFill>
                <a:latin typeface="Calibri"/>
                <a:ea typeface="Calibri"/>
                <a:cs typeface="Calibri"/>
                <a:sym typeface="Calibri"/>
              </a:rPr>
              <a:t>Class teacher: If you feel that your child may have a special educational need, then you can speak to your child’s class teacher in the first instance.</a:t>
            </a:r>
            <a:endParaRPr/>
          </a:p>
        </p:txBody>
      </p:sp>
      <p:pic>
        <p:nvPicPr>
          <p:cNvPr id="2" name="Picture 1">
            <a:extLst>
              <a:ext uri="{FF2B5EF4-FFF2-40B4-BE49-F238E27FC236}">
                <a16:creationId xmlns:a16="http://schemas.microsoft.com/office/drawing/2014/main" id="{B8BD4684-8CB9-1848-AD8F-8373C4FA2F9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55853" y="857265"/>
            <a:ext cx="1173412" cy="117341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5" name="Google Shape;135;p5"/>
          <p:cNvGrpSpPr/>
          <p:nvPr/>
        </p:nvGrpSpPr>
        <p:grpSpPr>
          <a:xfrm>
            <a:off x="380624" y="1359518"/>
            <a:ext cx="8516532" cy="5415916"/>
            <a:chOff x="0" y="0"/>
            <a:chExt cx="9688906" cy="5701246"/>
          </a:xfrm>
        </p:grpSpPr>
        <p:sp>
          <p:nvSpPr>
            <p:cNvPr id="136" name="Google Shape;136;p5"/>
            <p:cNvSpPr/>
            <p:nvPr/>
          </p:nvSpPr>
          <p:spPr>
            <a:xfrm>
              <a:off x="0" y="0"/>
              <a:ext cx="1589100" cy="5701246"/>
            </a:xfrm>
            <a:custGeom>
              <a:avLst/>
              <a:gdLst/>
              <a:ahLst/>
              <a:cxnLst/>
              <a:rect l="l" t="t" r="r" b="b"/>
              <a:pathLst>
                <a:path w="1589100" h="5701246" extrusionOk="0">
                  <a:moveTo>
                    <a:pt x="15278" y="0"/>
                  </a:moveTo>
                  <a:cubicBezTo>
                    <a:pt x="1589100" y="1574419"/>
                    <a:pt x="1589100" y="4126865"/>
                    <a:pt x="15278" y="5701246"/>
                  </a:cubicBezTo>
                  <a:lnTo>
                    <a:pt x="0" y="5685968"/>
                  </a:lnTo>
                  <a:cubicBezTo>
                    <a:pt x="1565351" y="4120008"/>
                    <a:pt x="1565351" y="1581277"/>
                    <a:pt x="0" y="15367"/>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 name="Google Shape;137;p5"/>
            <p:cNvSpPr/>
            <p:nvPr/>
          </p:nvSpPr>
          <p:spPr>
            <a:xfrm>
              <a:off x="581482" y="140209"/>
              <a:ext cx="9107424" cy="1272540"/>
            </a:xfrm>
            <a:custGeom>
              <a:avLst/>
              <a:gdLst/>
              <a:ahLst/>
              <a:cxnLst/>
              <a:rect l="l" t="t" r="r" b="b"/>
              <a:pathLst>
                <a:path w="9107424" h="1272540" extrusionOk="0">
                  <a:moveTo>
                    <a:pt x="0" y="0"/>
                  </a:moveTo>
                  <a:lnTo>
                    <a:pt x="9107424" y="0"/>
                  </a:lnTo>
                  <a:lnTo>
                    <a:pt x="9107424" y="1272540"/>
                  </a:lnTo>
                  <a:lnTo>
                    <a:pt x="0" y="1272540"/>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 name="Google Shape;138;p5"/>
            <p:cNvSpPr/>
            <p:nvPr/>
          </p:nvSpPr>
          <p:spPr>
            <a:xfrm>
              <a:off x="581482" y="140209"/>
              <a:ext cx="9107424" cy="1272540"/>
            </a:xfrm>
            <a:custGeom>
              <a:avLst/>
              <a:gdLst/>
              <a:ahLst/>
              <a:cxnLst/>
              <a:rect l="l" t="t" r="r" b="b"/>
              <a:pathLst>
                <a:path w="9107424" h="1272540" extrusionOk="0">
                  <a:moveTo>
                    <a:pt x="0" y="1272540"/>
                  </a:moveTo>
                  <a:lnTo>
                    <a:pt x="9107424" y="1272540"/>
                  </a:lnTo>
                  <a:lnTo>
                    <a:pt x="9107424" y="0"/>
                  </a:lnTo>
                  <a:lnTo>
                    <a:pt x="0" y="0"/>
                  </a:lnTo>
                  <a:close/>
                </a:path>
              </a:pathLst>
            </a:custGeom>
            <a:noFill/>
            <a:ln w="259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9" name="Google Shape;139;p5"/>
            <p:cNvPicPr preferRelativeResize="0"/>
            <p:nvPr/>
          </p:nvPicPr>
          <p:blipFill rotWithShape="1">
            <a:blip r:embed="rId3">
              <a:alphaModFix/>
            </a:blip>
            <a:srcRect/>
            <a:stretch/>
          </p:blipFill>
          <p:spPr>
            <a:xfrm>
              <a:off x="1092" y="196342"/>
              <a:ext cx="1158240" cy="1158240"/>
            </a:xfrm>
            <a:prstGeom prst="rect">
              <a:avLst/>
            </a:prstGeom>
            <a:noFill/>
            <a:ln>
              <a:noFill/>
            </a:ln>
          </p:spPr>
        </p:pic>
        <p:sp>
          <p:nvSpPr>
            <p:cNvPr id="140" name="Google Shape;140;p5"/>
            <p:cNvSpPr/>
            <p:nvPr/>
          </p:nvSpPr>
          <p:spPr>
            <a:xfrm>
              <a:off x="5410" y="199644"/>
              <a:ext cx="1152144" cy="1152144"/>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1" name="Google Shape;141;p5"/>
            <p:cNvSpPr/>
            <p:nvPr/>
          </p:nvSpPr>
          <p:spPr>
            <a:xfrm>
              <a:off x="1110310" y="1533144"/>
              <a:ext cx="8578596" cy="1251204"/>
            </a:xfrm>
            <a:custGeom>
              <a:avLst/>
              <a:gdLst/>
              <a:ahLst/>
              <a:cxnLst/>
              <a:rect l="l" t="t" r="r" b="b"/>
              <a:pathLst>
                <a:path w="8578596" h="1251204" extrusionOk="0">
                  <a:moveTo>
                    <a:pt x="0" y="0"/>
                  </a:moveTo>
                  <a:lnTo>
                    <a:pt x="8578596" y="0"/>
                  </a:lnTo>
                  <a:lnTo>
                    <a:pt x="8578596" y="1251204"/>
                  </a:lnTo>
                  <a:lnTo>
                    <a:pt x="0" y="125120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 name="Google Shape;142;p5"/>
            <p:cNvSpPr/>
            <p:nvPr/>
          </p:nvSpPr>
          <p:spPr>
            <a:xfrm>
              <a:off x="1110310" y="1533144"/>
              <a:ext cx="8578596" cy="1251204"/>
            </a:xfrm>
            <a:custGeom>
              <a:avLst/>
              <a:gdLst/>
              <a:ahLst/>
              <a:cxnLst/>
              <a:rect l="l" t="t" r="r" b="b"/>
              <a:pathLst>
                <a:path w="8578596" h="1251204" extrusionOk="0">
                  <a:moveTo>
                    <a:pt x="0" y="1251204"/>
                  </a:moveTo>
                  <a:lnTo>
                    <a:pt x="8578596" y="1251204"/>
                  </a:lnTo>
                  <a:lnTo>
                    <a:pt x="8578596" y="0"/>
                  </a:lnTo>
                  <a:lnTo>
                    <a:pt x="0" y="0"/>
                  </a:lnTo>
                  <a:close/>
                </a:path>
              </a:pathLst>
            </a:custGeom>
            <a:noFill/>
            <a:ln w="259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3" name="Google Shape;143;p5"/>
            <p:cNvPicPr preferRelativeResize="0"/>
            <p:nvPr/>
          </p:nvPicPr>
          <p:blipFill rotWithShape="1">
            <a:blip r:embed="rId4">
              <a:alphaModFix/>
            </a:blip>
            <a:srcRect/>
            <a:stretch/>
          </p:blipFill>
          <p:spPr>
            <a:xfrm>
              <a:off x="474548" y="1536857"/>
              <a:ext cx="1158240" cy="1158240"/>
            </a:xfrm>
            <a:prstGeom prst="rect">
              <a:avLst/>
            </a:prstGeom>
            <a:noFill/>
            <a:ln>
              <a:noFill/>
            </a:ln>
          </p:spPr>
        </p:pic>
        <p:sp>
          <p:nvSpPr>
            <p:cNvPr id="144" name="Google Shape;144;p5"/>
            <p:cNvSpPr/>
            <p:nvPr/>
          </p:nvSpPr>
          <p:spPr>
            <a:xfrm>
              <a:off x="479374" y="1569720"/>
              <a:ext cx="1152144" cy="1152144"/>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 name="Google Shape;145;p5"/>
            <p:cNvSpPr/>
            <p:nvPr/>
          </p:nvSpPr>
          <p:spPr>
            <a:xfrm>
              <a:off x="1110310" y="2953512"/>
              <a:ext cx="8578596" cy="1178052"/>
            </a:xfrm>
            <a:custGeom>
              <a:avLst/>
              <a:gdLst/>
              <a:ahLst/>
              <a:cxnLst/>
              <a:rect l="l" t="t" r="r" b="b"/>
              <a:pathLst>
                <a:path w="8578596" h="1178052" extrusionOk="0">
                  <a:moveTo>
                    <a:pt x="0" y="0"/>
                  </a:moveTo>
                  <a:lnTo>
                    <a:pt x="8578596" y="0"/>
                  </a:lnTo>
                  <a:lnTo>
                    <a:pt x="8578596" y="1178052"/>
                  </a:lnTo>
                  <a:lnTo>
                    <a:pt x="0" y="1178052"/>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5"/>
            <p:cNvSpPr/>
            <p:nvPr/>
          </p:nvSpPr>
          <p:spPr>
            <a:xfrm>
              <a:off x="1110310" y="2953512"/>
              <a:ext cx="8578596" cy="1178052"/>
            </a:xfrm>
            <a:custGeom>
              <a:avLst/>
              <a:gdLst/>
              <a:ahLst/>
              <a:cxnLst/>
              <a:rect l="l" t="t" r="r" b="b"/>
              <a:pathLst>
                <a:path w="8578596" h="1178052" extrusionOk="0">
                  <a:moveTo>
                    <a:pt x="0" y="1178052"/>
                  </a:moveTo>
                  <a:lnTo>
                    <a:pt x="8578596" y="1178052"/>
                  </a:lnTo>
                  <a:lnTo>
                    <a:pt x="8578596" y="0"/>
                  </a:lnTo>
                  <a:lnTo>
                    <a:pt x="0" y="0"/>
                  </a:lnTo>
                  <a:close/>
                </a:path>
              </a:pathLst>
            </a:custGeom>
            <a:noFill/>
            <a:ln w="259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7" name="Google Shape;147;p5"/>
            <p:cNvPicPr preferRelativeResize="0"/>
            <p:nvPr/>
          </p:nvPicPr>
          <p:blipFill rotWithShape="1">
            <a:blip r:embed="rId5">
              <a:alphaModFix/>
            </a:blip>
            <a:srcRect/>
            <a:stretch/>
          </p:blipFill>
          <p:spPr>
            <a:xfrm>
              <a:off x="528396" y="2961894"/>
              <a:ext cx="1158240" cy="1158240"/>
            </a:xfrm>
            <a:prstGeom prst="rect">
              <a:avLst/>
            </a:prstGeom>
            <a:noFill/>
            <a:ln>
              <a:noFill/>
            </a:ln>
          </p:spPr>
        </p:pic>
        <p:sp>
          <p:nvSpPr>
            <p:cNvPr id="148" name="Google Shape;148;p5"/>
            <p:cNvSpPr/>
            <p:nvPr/>
          </p:nvSpPr>
          <p:spPr>
            <a:xfrm>
              <a:off x="534238" y="2965704"/>
              <a:ext cx="1152144" cy="1152144"/>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9" name="Google Shape;149;p5"/>
            <p:cNvSpPr/>
            <p:nvPr/>
          </p:nvSpPr>
          <p:spPr>
            <a:xfrm>
              <a:off x="581482" y="4344925"/>
              <a:ext cx="9107424" cy="1159764"/>
            </a:xfrm>
            <a:custGeom>
              <a:avLst/>
              <a:gdLst/>
              <a:ahLst/>
              <a:cxnLst/>
              <a:rect l="l" t="t" r="r" b="b"/>
              <a:pathLst>
                <a:path w="9107424" h="1159764" extrusionOk="0">
                  <a:moveTo>
                    <a:pt x="0" y="0"/>
                  </a:moveTo>
                  <a:lnTo>
                    <a:pt x="9107424" y="0"/>
                  </a:lnTo>
                  <a:lnTo>
                    <a:pt x="9107424" y="1159764"/>
                  </a:lnTo>
                  <a:lnTo>
                    <a:pt x="0" y="115976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0" name="Google Shape;150;p5"/>
            <p:cNvSpPr/>
            <p:nvPr/>
          </p:nvSpPr>
          <p:spPr>
            <a:xfrm>
              <a:off x="581482" y="4344925"/>
              <a:ext cx="9107424" cy="1159764"/>
            </a:xfrm>
            <a:custGeom>
              <a:avLst/>
              <a:gdLst/>
              <a:ahLst/>
              <a:cxnLst/>
              <a:rect l="l" t="t" r="r" b="b"/>
              <a:pathLst>
                <a:path w="9107424" h="1159764" extrusionOk="0">
                  <a:moveTo>
                    <a:pt x="0" y="1159764"/>
                  </a:moveTo>
                  <a:lnTo>
                    <a:pt x="9107424" y="1159764"/>
                  </a:lnTo>
                  <a:lnTo>
                    <a:pt x="9107424" y="0"/>
                  </a:lnTo>
                  <a:lnTo>
                    <a:pt x="0" y="0"/>
                  </a:lnTo>
                  <a:close/>
                </a:path>
              </a:pathLst>
            </a:custGeom>
            <a:noFill/>
            <a:ln w="259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1" name="Google Shape;151;p5"/>
            <p:cNvPicPr preferRelativeResize="0"/>
            <p:nvPr/>
          </p:nvPicPr>
          <p:blipFill rotWithShape="1">
            <a:blip r:embed="rId6">
              <a:alphaModFix/>
            </a:blip>
            <a:srcRect/>
            <a:stretch/>
          </p:blipFill>
          <p:spPr>
            <a:xfrm>
              <a:off x="1092" y="4342638"/>
              <a:ext cx="1158240" cy="1158240"/>
            </a:xfrm>
            <a:prstGeom prst="rect">
              <a:avLst/>
            </a:prstGeom>
            <a:noFill/>
            <a:ln>
              <a:noFill/>
            </a:ln>
          </p:spPr>
        </p:pic>
        <p:sp>
          <p:nvSpPr>
            <p:cNvPr id="152" name="Google Shape;152;p5"/>
            <p:cNvSpPr/>
            <p:nvPr/>
          </p:nvSpPr>
          <p:spPr>
            <a:xfrm>
              <a:off x="5410" y="4347972"/>
              <a:ext cx="1152144" cy="1152144"/>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53" name="Google Shape;153;p5"/>
          <p:cNvSpPr/>
          <p:nvPr/>
        </p:nvSpPr>
        <p:spPr>
          <a:xfrm>
            <a:off x="-715517" y="45863"/>
            <a:ext cx="8273785" cy="2129173"/>
          </a:xfrm>
          <a:prstGeom prst="rect">
            <a:avLst/>
          </a:prstGeom>
          <a:noFill/>
          <a:ln>
            <a:noFill/>
          </a:ln>
        </p:spPr>
        <p:txBody>
          <a:bodyPr spcFirstLastPara="1" wrap="square" lIns="91425" tIns="45700" rIns="91425" bIns="45700" anchor="t" anchorCtr="0">
            <a:spAutoFit/>
          </a:bodyPr>
          <a:lstStyle/>
          <a:p>
            <a:pPr marL="1163320" marR="0" lvl="0" indent="-6350" algn="l" rtl="0">
              <a:lnSpc>
                <a:spcPct val="111000"/>
              </a:lnSpc>
              <a:spcBef>
                <a:spcPts val="0"/>
              </a:spcBef>
              <a:spcAft>
                <a:spcPts val="0"/>
              </a:spcAft>
              <a:buNone/>
            </a:pPr>
            <a:r>
              <a:rPr lang="en-GB" sz="2400" b="1">
                <a:solidFill>
                  <a:srgbClr val="000000"/>
                </a:solidFill>
                <a:latin typeface="Calibri"/>
                <a:ea typeface="Calibri"/>
                <a:cs typeface="Calibri"/>
                <a:sym typeface="Calibri"/>
              </a:rPr>
              <a:t>What are the areas of Special Educational Needs?</a:t>
            </a:r>
            <a:br>
              <a:rPr lang="en-GB" sz="2400" b="1">
                <a:solidFill>
                  <a:srgbClr val="000000"/>
                </a:solidFill>
                <a:latin typeface="Calibri"/>
                <a:ea typeface="Calibri"/>
                <a:cs typeface="Calibri"/>
                <a:sym typeface="Calibri"/>
              </a:rPr>
            </a:br>
            <a:r>
              <a:rPr lang="en-GB" sz="1400">
                <a:solidFill>
                  <a:srgbClr val="000000"/>
                </a:solidFill>
                <a:latin typeface="Calibri"/>
                <a:ea typeface="Calibri"/>
                <a:cs typeface="Calibri"/>
                <a:sym typeface="Calibri"/>
              </a:rPr>
              <a:t>At Farsley Westroyd, we ensure that provision is put in place to support the child with a holistic, whole-child approach. We identify children by their primary need as outlined by the SEND Code of Practice (2015), we know children may have secondary areas of need and identify these as and when required.</a:t>
            </a:r>
            <a:endParaRPr sz="2400" b="1">
              <a:solidFill>
                <a:srgbClr val="000000"/>
              </a:solidFill>
              <a:latin typeface="Calibri"/>
              <a:ea typeface="Calibri"/>
              <a:cs typeface="Calibri"/>
              <a:sym typeface="Calibri"/>
            </a:endParaRPr>
          </a:p>
          <a:p>
            <a:pPr marL="1163320" marR="0" lvl="0" indent="-6350" algn="l" rtl="0">
              <a:lnSpc>
                <a:spcPct val="111000"/>
              </a:lnSpc>
              <a:spcBef>
                <a:spcPts val="2735"/>
              </a:spcBef>
              <a:spcAft>
                <a:spcPts val="0"/>
              </a:spcAft>
              <a:buNone/>
            </a:pPr>
            <a:endParaRPr sz="2000">
              <a:solidFill>
                <a:srgbClr val="FFFFFF"/>
              </a:solidFill>
              <a:latin typeface="Calibri"/>
              <a:ea typeface="Calibri"/>
              <a:cs typeface="Calibri"/>
              <a:sym typeface="Calibri"/>
            </a:endParaRPr>
          </a:p>
        </p:txBody>
      </p:sp>
      <p:sp>
        <p:nvSpPr>
          <p:cNvPr id="154" name="Google Shape;154;p5"/>
          <p:cNvSpPr txBox="1"/>
          <p:nvPr/>
        </p:nvSpPr>
        <p:spPr>
          <a:xfrm>
            <a:off x="1556269" y="1520216"/>
            <a:ext cx="7340887" cy="11695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Communication and Interaction:</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b="1">
                <a:solidFill>
                  <a:schemeClr val="lt1"/>
                </a:solidFill>
                <a:latin typeface="Calibri"/>
                <a:ea typeface="Calibri"/>
                <a:cs typeface="Calibri"/>
                <a:sym typeface="Calibri"/>
              </a:rPr>
              <a:t>C</a:t>
            </a:r>
            <a:r>
              <a:rPr lang="en-GB" sz="1400">
                <a:solidFill>
                  <a:schemeClr val="lt1"/>
                </a:solidFill>
                <a:latin typeface="Calibri"/>
                <a:ea typeface="Calibri"/>
                <a:cs typeface="Calibri"/>
                <a:sym typeface="Calibri"/>
              </a:rPr>
              <a:t>hildren with speech, language and communication needs (SLCN) have difficulty communicating with others and may also not understand and use social rules of communication. This often includes children with Autism Spectrum Condition (ASC) and Developmental Language Disorder (DLD).</a:t>
            </a:r>
            <a:endParaRPr/>
          </a:p>
        </p:txBody>
      </p:sp>
      <p:sp>
        <p:nvSpPr>
          <p:cNvPr id="155" name="Google Shape;155;p5"/>
          <p:cNvSpPr txBox="1"/>
          <p:nvPr/>
        </p:nvSpPr>
        <p:spPr>
          <a:xfrm>
            <a:off x="1862952" y="2800734"/>
            <a:ext cx="6877890" cy="11695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Cognition and Learning: </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Learning difficulties cover a wide range of needs, including moderate learning difficulties (MLD), severe (SLD), where children are likely to need support in all areas of the curriculum. Specific Learning difficulties (SpLD), affect one or more specific aspects learning. This includes Dyslexia and Dyscalculia. </a:t>
            </a:r>
            <a:endParaRPr/>
          </a:p>
        </p:txBody>
      </p:sp>
      <p:sp>
        <p:nvSpPr>
          <p:cNvPr id="156" name="Google Shape;156;p5"/>
          <p:cNvSpPr txBox="1"/>
          <p:nvPr/>
        </p:nvSpPr>
        <p:spPr>
          <a:xfrm>
            <a:off x="1862951" y="4139936"/>
            <a:ext cx="7144792"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a:solidFill>
                  <a:schemeClr val="lt1"/>
                </a:solidFill>
                <a:latin typeface="Calibri"/>
                <a:ea typeface="Calibri"/>
                <a:cs typeface="Calibri"/>
                <a:sym typeface="Calibri"/>
              </a:rPr>
              <a:t>Social, Emotional and Mental Health difficulties:</a:t>
            </a:r>
            <a:endParaRPr/>
          </a:p>
          <a:p>
            <a:pPr marL="0" marR="0" lvl="0" indent="0" algn="l" rtl="0">
              <a:spcBef>
                <a:spcPts val="0"/>
              </a:spcBef>
              <a:spcAft>
                <a:spcPts val="0"/>
              </a:spcAft>
              <a:buNone/>
            </a:pPr>
            <a:r>
              <a:rPr lang="en-GB" sz="1200">
                <a:solidFill>
                  <a:schemeClr val="lt1"/>
                </a:solidFill>
                <a:latin typeface="Calibri"/>
                <a:ea typeface="Calibri"/>
                <a:cs typeface="Calibri"/>
                <a:sym typeface="Calibri"/>
              </a:rPr>
              <a:t>Children may experience a wide range of Social, Emotional and Mental Health (SEMH) difficulties. This can present in a variety of ways from being withdrawn and/or anxious to displaying aggression or using violence. Usually these are ways of a child expressing a need that they cannot otherwise communicate. Other children may have disorders such as  ADHD or attachment disorder. These children need can need specialist support from staff who are trained to support them.</a:t>
            </a:r>
            <a:endParaRPr/>
          </a:p>
        </p:txBody>
      </p:sp>
      <p:sp>
        <p:nvSpPr>
          <p:cNvPr id="157" name="Google Shape;157;p5"/>
          <p:cNvSpPr txBox="1"/>
          <p:nvPr/>
        </p:nvSpPr>
        <p:spPr>
          <a:xfrm>
            <a:off x="1398113" y="5454114"/>
            <a:ext cx="7609630" cy="11695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Sensory and/or Physical Needs:</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These include vision impairment, hearing impairment or multi-sensory impairment which will require specialist support and/or equipment or access their learning. Some children with a physical disability require ongoing support and equipment to access all the opportunities available to their peers. It also includes children with medical needs.</a:t>
            </a:r>
            <a:endParaRPr/>
          </a:p>
        </p:txBody>
      </p:sp>
      <p:pic>
        <p:nvPicPr>
          <p:cNvPr id="2" name="Picture 1">
            <a:extLst>
              <a:ext uri="{FF2B5EF4-FFF2-40B4-BE49-F238E27FC236}">
                <a16:creationId xmlns:a16="http://schemas.microsoft.com/office/drawing/2014/main" id="{4F19E971-D958-C740-6F3A-3D16C6C4E74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258433" y="73502"/>
            <a:ext cx="1395976" cy="13959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40f3155b72_0_0"/>
          <p:cNvSpPr/>
          <p:nvPr/>
        </p:nvSpPr>
        <p:spPr>
          <a:xfrm>
            <a:off x="1479666" y="1646578"/>
            <a:ext cx="7458932" cy="5021069"/>
          </a:xfrm>
          <a:custGeom>
            <a:avLst/>
            <a:gdLst/>
            <a:ahLst/>
            <a:cxnLst/>
            <a:rect l="l" t="t" r="r" b="b"/>
            <a:pathLst>
              <a:path w="8801100" h="1240536" extrusionOk="0">
                <a:moveTo>
                  <a:pt x="0" y="0"/>
                </a:moveTo>
                <a:lnTo>
                  <a:pt x="8801100" y="0"/>
                </a:lnTo>
                <a:lnTo>
                  <a:pt x="8801100" y="1240536"/>
                </a:lnTo>
                <a:lnTo>
                  <a:pt x="0" y="1240536"/>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4" name="Google Shape;164;g340f3155b72_0_0"/>
          <p:cNvSpPr/>
          <p:nvPr/>
        </p:nvSpPr>
        <p:spPr>
          <a:xfrm>
            <a:off x="264230" y="514261"/>
            <a:ext cx="6198600" cy="831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2400" b="1">
                <a:solidFill>
                  <a:srgbClr val="000000"/>
                </a:solidFill>
                <a:latin typeface="Calibri"/>
                <a:ea typeface="Calibri"/>
                <a:cs typeface="Calibri"/>
                <a:sym typeface="Calibri"/>
              </a:rPr>
              <a:t>How will my child be recognised as having SEND?</a:t>
            </a:r>
            <a:endParaRPr sz="2400">
              <a:solidFill>
                <a:schemeClr val="dk1"/>
              </a:solidFill>
              <a:latin typeface="Calibri"/>
              <a:ea typeface="Calibri"/>
              <a:cs typeface="Calibri"/>
              <a:sym typeface="Calibri"/>
            </a:endParaRPr>
          </a:p>
        </p:txBody>
      </p:sp>
      <p:sp>
        <p:nvSpPr>
          <p:cNvPr id="166" name="Google Shape;166;g340f3155b72_0_0"/>
          <p:cNvSpPr/>
          <p:nvPr/>
        </p:nvSpPr>
        <p:spPr>
          <a:xfrm>
            <a:off x="1006422" y="1900263"/>
            <a:ext cx="1309510" cy="4686580"/>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7" name="Google Shape;167;g340f3155b72_0_0"/>
          <p:cNvSpPr/>
          <p:nvPr/>
        </p:nvSpPr>
        <p:spPr>
          <a:xfrm>
            <a:off x="573775" y="2816265"/>
            <a:ext cx="2558205" cy="2572950"/>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8" name="Google Shape;168;g340f3155b72_0_0"/>
          <p:cNvPicPr preferRelativeResize="0"/>
          <p:nvPr/>
        </p:nvPicPr>
        <p:blipFill rotWithShape="1">
          <a:blip r:embed="rId3">
            <a:alphaModFix/>
          </a:blip>
          <a:srcRect/>
          <a:stretch/>
        </p:blipFill>
        <p:spPr>
          <a:xfrm>
            <a:off x="594802" y="2883937"/>
            <a:ext cx="2441361" cy="2437677"/>
          </a:xfrm>
          <a:prstGeom prst="rect">
            <a:avLst/>
          </a:prstGeom>
          <a:noFill/>
          <a:ln>
            <a:noFill/>
          </a:ln>
        </p:spPr>
      </p:pic>
      <p:sp>
        <p:nvSpPr>
          <p:cNvPr id="169" name="Google Shape;169;g340f3155b72_0_0"/>
          <p:cNvSpPr txBox="1"/>
          <p:nvPr/>
        </p:nvSpPr>
        <p:spPr>
          <a:xfrm>
            <a:off x="1693250" y="1623463"/>
            <a:ext cx="7360800" cy="104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700">
                <a:solidFill>
                  <a:schemeClr val="lt1"/>
                </a:solidFill>
                <a:latin typeface="Calibri"/>
                <a:ea typeface="Calibri"/>
                <a:cs typeface="Calibri"/>
                <a:sym typeface="Calibri"/>
              </a:rPr>
              <a:t>At Farsley Westroyd, we have clear internal procedures for correctly identifying children who have SEND. If a parent/carer has concerns about their child having SEND, they are encouraged to speak to their child’s class teacher or the SENCo. Meetings can be arranged via the school office or the SENCo can be contacted </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directly via the SENCo email address. </a:t>
            </a:r>
            <a:br>
              <a:rPr lang="en-GB" sz="1700">
                <a:solidFill>
                  <a:schemeClr val="lt1"/>
                </a:solidFill>
                <a:latin typeface="Calibri"/>
                <a:ea typeface="Calibri"/>
                <a:cs typeface="Calibri"/>
                <a:sym typeface="Calibri"/>
              </a:rPr>
            </a:b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Children who are identified as needing support which is additional</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to or different from their peers will be assessed by their class</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Teacher. They will draw upon teachers’ assessments and past</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experience of the pupil along with their previous progress and </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attainment. If required, advice from external supportive services</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may be sought. Additionally, as an important part of this process, </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the views of the child and their parents/carers are gathered to ensure</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a holistic picture of the child is gained.. </a:t>
            </a:r>
            <a:br>
              <a:rPr lang="en-GB" sz="1700">
                <a:solidFill>
                  <a:schemeClr val="lt1"/>
                </a:solidFill>
                <a:latin typeface="Calibri"/>
                <a:ea typeface="Calibri"/>
                <a:cs typeface="Calibri"/>
                <a:sym typeface="Calibri"/>
              </a:rPr>
            </a:b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Children will be identified as ‘SEN Support’ and placed on the SEND register when it is clear that their needs require intervention which is additional to or different from the well differentiated curriculum offered to all children in the school.</a:t>
            </a:r>
            <a:endParaRPr sz="1700">
              <a:solidFill>
                <a:schemeClr val="lt1"/>
              </a:solidFill>
              <a:latin typeface="Calibri"/>
              <a:ea typeface="Calibri"/>
              <a:cs typeface="Calibri"/>
              <a:sym typeface="Calibri"/>
            </a:endParaRPr>
          </a:p>
          <a:p>
            <a:pPr marL="0" lvl="0" indent="0" algn="l" rtl="0">
              <a:spcBef>
                <a:spcPts val="0"/>
              </a:spcBef>
              <a:spcAft>
                <a:spcPts val="0"/>
              </a:spcAft>
              <a:buNone/>
            </a:pPr>
            <a:r>
              <a:rPr lang="en-GB" sz="1700">
                <a:solidFill>
                  <a:schemeClr val="lt1"/>
                </a:solidFill>
                <a:latin typeface="Calibri"/>
                <a:ea typeface="Calibri"/>
                <a:cs typeface="Calibri"/>
                <a:sym typeface="Calibri"/>
              </a:rPr>
              <a:t>        </a:t>
            </a:r>
            <a:br>
              <a:rPr lang="en-GB" sz="1700">
                <a:solidFill>
                  <a:schemeClr val="lt1"/>
                </a:solidFill>
                <a:latin typeface="Calibri"/>
                <a:ea typeface="Calibri"/>
                <a:cs typeface="Calibri"/>
                <a:sym typeface="Calibri"/>
              </a:rPr>
            </a:b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a:t>
            </a:r>
            <a:endParaRPr sz="1700">
              <a:solidFill>
                <a:schemeClr val="lt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1F3612DF-7DCB-EA9D-E051-8254FF3E002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50750" y="123275"/>
            <a:ext cx="1500188" cy="150018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7"/>
          <p:cNvSpPr/>
          <p:nvPr/>
        </p:nvSpPr>
        <p:spPr>
          <a:xfrm>
            <a:off x="1479675" y="1646575"/>
            <a:ext cx="7348919" cy="3743317"/>
          </a:xfrm>
          <a:custGeom>
            <a:avLst/>
            <a:gdLst/>
            <a:ahLst/>
            <a:cxnLst/>
            <a:rect l="l" t="t" r="r" b="b"/>
            <a:pathLst>
              <a:path w="8801100" h="1240536" extrusionOk="0">
                <a:moveTo>
                  <a:pt x="0" y="0"/>
                </a:moveTo>
                <a:lnTo>
                  <a:pt x="8801100" y="0"/>
                </a:lnTo>
                <a:lnTo>
                  <a:pt x="8801100" y="1240536"/>
                </a:lnTo>
                <a:lnTo>
                  <a:pt x="0" y="1240536"/>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5" name="Google Shape;175;p7"/>
          <p:cNvSpPr txBox="1"/>
          <p:nvPr/>
        </p:nvSpPr>
        <p:spPr>
          <a:xfrm>
            <a:off x="1632066" y="1646570"/>
            <a:ext cx="7211700" cy="2862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After this, a child will be placed on the school’s SEND register under one of the four broad areas of need: Communication and Interaction (this includes any speech and language requirements), Cognition and Learning, Social, Emotional and Mental Health or sensory and/or physical needs.  They will</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receive an Individual Provision Map (IPM) which shares with</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school staff the child’s strengths and areas of need along with</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any additional support or intervention. This will be </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reviewed termly and as part of this, parents/carers and</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views will be obtained to accurately represent a child’s </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SEND.</a:t>
            </a:r>
            <a:endParaRPr sz="1600">
              <a:solidFill>
                <a:schemeClr val="lt1"/>
              </a:solidFill>
              <a:latin typeface="Calibri"/>
              <a:ea typeface="Calibri"/>
              <a:cs typeface="Calibri"/>
              <a:sym typeface="Calibri"/>
            </a:endParaRPr>
          </a:p>
        </p:txBody>
      </p:sp>
      <p:sp>
        <p:nvSpPr>
          <p:cNvPr id="176" name="Google Shape;176;p7"/>
          <p:cNvSpPr/>
          <p:nvPr/>
        </p:nvSpPr>
        <p:spPr>
          <a:xfrm>
            <a:off x="264230" y="514261"/>
            <a:ext cx="619871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rgbClr val="000000"/>
                </a:solidFill>
                <a:latin typeface="Calibri"/>
                <a:ea typeface="Calibri"/>
                <a:cs typeface="Calibri"/>
                <a:sym typeface="Calibri"/>
              </a:rPr>
              <a:t>What happens after my child has been identified as having SEND?</a:t>
            </a:r>
            <a:endParaRPr sz="2400">
              <a:solidFill>
                <a:schemeClr val="dk1"/>
              </a:solidFill>
              <a:latin typeface="Calibri"/>
              <a:ea typeface="Calibri"/>
              <a:cs typeface="Calibri"/>
              <a:sym typeface="Calibri"/>
            </a:endParaRPr>
          </a:p>
        </p:txBody>
      </p:sp>
      <p:pic>
        <p:nvPicPr>
          <p:cNvPr id="177" name="Google Shape;177;p7"/>
          <p:cNvPicPr preferRelativeResize="0"/>
          <p:nvPr/>
        </p:nvPicPr>
        <p:blipFill rotWithShape="1">
          <a:blip r:embed="rId3">
            <a:alphaModFix/>
          </a:blip>
          <a:srcRect/>
          <a:stretch/>
        </p:blipFill>
        <p:spPr>
          <a:xfrm>
            <a:off x="7361825" y="189959"/>
            <a:ext cx="1329538" cy="1281191"/>
          </a:xfrm>
          <a:prstGeom prst="rect">
            <a:avLst/>
          </a:prstGeom>
          <a:noFill/>
          <a:ln>
            <a:noFill/>
          </a:ln>
        </p:spPr>
      </p:pic>
      <p:sp>
        <p:nvSpPr>
          <p:cNvPr id="178" name="Google Shape;178;p7"/>
          <p:cNvSpPr/>
          <p:nvPr/>
        </p:nvSpPr>
        <p:spPr>
          <a:xfrm>
            <a:off x="1006422" y="1900263"/>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9" name="Google Shape;179;p7"/>
          <p:cNvSpPr/>
          <p:nvPr/>
        </p:nvSpPr>
        <p:spPr>
          <a:xfrm>
            <a:off x="573775" y="2816265"/>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0" name="Google Shape;180;p7"/>
          <p:cNvPicPr preferRelativeResize="0"/>
          <p:nvPr/>
        </p:nvPicPr>
        <p:blipFill rotWithShape="1">
          <a:blip r:embed="rId4">
            <a:alphaModFix/>
          </a:blip>
          <a:srcRect/>
          <a:stretch/>
        </p:blipFill>
        <p:spPr>
          <a:xfrm>
            <a:off x="594802" y="2883937"/>
            <a:ext cx="2441361" cy="243767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g340f3155b72_0_15"/>
          <p:cNvSpPr/>
          <p:nvPr/>
        </p:nvSpPr>
        <p:spPr>
          <a:xfrm>
            <a:off x="-606217" y="377188"/>
            <a:ext cx="8273700" cy="2129100"/>
          </a:xfrm>
          <a:prstGeom prst="rect">
            <a:avLst/>
          </a:prstGeom>
          <a:noFill/>
          <a:ln>
            <a:noFill/>
          </a:ln>
        </p:spPr>
        <p:txBody>
          <a:bodyPr spcFirstLastPara="1" wrap="square" lIns="91425" tIns="45700" rIns="91425" bIns="45700" anchor="t" anchorCtr="0">
            <a:noAutofit/>
          </a:bodyPr>
          <a:lstStyle/>
          <a:p>
            <a:pPr marL="1163320" marR="0" lvl="0" indent="-6350" algn="l" rtl="0">
              <a:lnSpc>
                <a:spcPct val="111000"/>
              </a:lnSpc>
              <a:spcBef>
                <a:spcPts val="0"/>
              </a:spcBef>
              <a:spcAft>
                <a:spcPts val="0"/>
              </a:spcAft>
              <a:buNone/>
            </a:pPr>
            <a:r>
              <a:rPr lang="en-GB" sz="2400" b="1">
                <a:solidFill>
                  <a:srgbClr val="000000"/>
                </a:solidFill>
                <a:latin typeface="Calibri"/>
                <a:ea typeface="Calibri"/>
                <a:cs typeface="Calibri"/>
                <a:sym typeface="Calibri"/>
              </a:rPr>
              <a:t>What are the </a:t>
            </a:r>
            <a:r>
              <a:rPr lang="en-GB" sz="2400" b="1">
                <a:latin typeface="Calibri"/>
                <a:ea typeface="Calibri"/>
                <a:cs typeface="Calibri"/>
                <a:sym typeface="Calibri"/>
              </a:rPr>
              <a:t>different types of support available for children with SEND?</a:t>
            </a:r>
            <a:endParaRPr sz="2000">
              <a:solidFill>
                <a:srgbClr val="FFFFFF"/>
              </a:solidFill>
              <a:latin typeface="Calibri"/>
              <a:ea typeface="Calibri"/>
              <a:cs typeface="Calibri"/>
              <a:sym typeface="Calibri"/>
            </a:endParaRPr>
          </a:p>
        </p:txBody>
      </p:sp>
      <p:sp>
        <p:nvSpPr>
          <p:cNvPr id="186" name="Google Shape;186;g340f3155b72_0_15"/>
          <p:cNvSpPr txBox="1"/>
          <p:nvPr/>
        </p:nvSpPr>
        <p:spPr>
          <a:xfrm>
            <a:off x="1556269" y="1520216"/>
            <a:ext cx="7341000" cy="1169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Communication and Interaction:</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b="1">
                <a:solidFill>
                  <a:schemeClr val="lt1"/>
                </a:solidFill>
                <a:latin typeface="Calibri"/>
                <a:ea typeface="Calibri"/>
                <a:cs typeface="Calibri"/>
                <a:sym typeface="Calibri"/>
              </a:rPr>
              <a:t>C</a:t>
            </a:r>
            <a:r>
              <a:rPr lang="en-GB" sz="1400">
                <a:solidFill>
                  <a:schemeClr val="lt1"/>
                </a:solidFill>
                <a:latin typeface="Calibri"/>
                <a:ea typeface="Calibri"/>
                <a:cs typeface="Calibri"/>
                <a:sym typeface="Calibri"/>
              </a:rPr>
              <a:t>hildren with speech, language and communication needs (SLCN) have difficulty communicating with others and may also not understand and use social rules of communication. This often includes children with Autism Spectrum Condition (ASC) and Developmental Language Disorder (DLD).</a:t>
            </a:r>
            <a:endParaRPr/>
          </a:p>
        </p:txBody>
      </p:sp>
      <p:sp>
        <p:nvSpPr>
          <p:cNvPr id="187" name="Google Shape;187;g340f3155b72_0_15"/>
          <p:cNvSpPr txBox="1"/>
          <p:nvPr/>
        </p:nvSpPr>
        <p:spPr>
          <a:xfrm>
            <a:off x="1862952" y="2800734"/>
            <a:ext cx="6877800" cy="1169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Cognition and Learning: </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Learning difficulties cover a wide range of needs, including moderate learning difficulties (MLD), severe (SLD), where children are likely to need support in all areas of the curriculum. Specific Learning difficulties (SpLD), affect one or more specific aspects learning. This includes Dyslexia and Dyscalculia. </a:t>
            </a:r>
            <a:endParaRPr/>
          </a:p>
        </p:txBody>
      </p:sp>
      <p:sp>
        <p:nvSpPr>
          <p:cNvPr id="188" name="Google Shape;188;g340f3155b72_0_15"/>
          <p:cNvSpPr txBox="1"/>
          <p:nvPr/>
        </p:nvSpPr>
        <p:spPr>
          <a:xfrm>
            <a:off x="1862951" y="4139936"/>
            <a:ext cx="7144800" cy="1200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a:solidFill>
                  <a:schemeClr val="lt1"/>
                </a:solidFill>
                <a:latin typeface="Calibri"/>
                <a:ea typeface="Calibri"/>
                <a:cs typeface="Calibri"/>
                <a:sym typeface="Calibri"/>
              </a:rPr>
              <a:t>Social, Emotional and Mental Health difficulties:</a:t>
            </a:r>
            <a:endParaRPr/>
          </a:p>
          <a:p>
            <a:pPr marL="0" marR="0" lvl="0" indent="0" algn="l" rtl="0">
              <a:spcBef>
                <a:spcPts val="0"/>
              </a:spcBef>
              <a:spcAft>
                <a:spcPts val="0"/>
              </a:spcAft>
              <a:buNone/>
            </a:pPr>
            <a:r>
              <a:rPr lang="en-GB" sz="1200">
                <a:solidFill>
                  <a:schemeClr val="lt1"/>
                </a:solidFill>
                <a:latin typeface="Calibri"/>
                <a:ea typeface="Calibri"/>
                <a:cs typeface="Calibri"/>
                <a:sym typeface="Calibri"/>
              </a:rPr>
              <a:t>Children may experience a wide range of Social, Emotional and Mental Health (SEMH) difficulties. This can present in a variety of ways from being withdrawn and/or anxious to displaying aggression or using violence. Usually these are ways of a child expressing a need that they cannot otherwise communicate. Other children may have disorders such as  ADHD or attachment disorder. These children need can need specialist support from staff who are trained to support them.</a:t>
            </a:r>
            <a:endParaRPr/>
          </a:p>
        </p:txBody>
      </p:sp>
      <p:sp>
        <p:nvSpPr>
          <p:cNvPr id="190" name="Google Shape;190;g340f3155b72_0_15"/>
          <p:cNvSpPr/>
          <p:nvPr/>
        </p:nvSpPr>
        <p:spPr>
          <a:xfrm>
            <a:off x="380624" y="1359518"/>
            <a:ext cx="1398408" cy="5416184"/>
          </a:xfrm>
          <a:custGeom>
            <a:avLst/>
            <a:gdLst/>
            <a:ahLst/>
            <a:cxnLst/>
            <a:rect l="l" t="t" r="r" b="b"/>
            <a:pathLst>
              <a:path w="1589100" h="5701246" extrusionOk="0">
                <a:moveTo>
                  <a:pt x="15278" y="0"/>
                </a:moveTo>
                <a:cubicBezTo>
                  <a:pt x="1589100" y="1574419"/>
                  <a:pt x="1589100" y="4126865"/>
                  <a:pt x="15278" y="5701246"/>
                </a:cubicBezTo>
                <a:lnTo>
                  <a:pt x="0" y="5685968"/>
                </a:lnTo>
                <a:cubicBezTo>
                  <a:pt x="1565351" y="4120008"/>
                  <a:pt x="1565351" y="1581277"/>
                  <a:pt x="0" y="15367"/>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1" name="Google Shape;191;g340f3155b72_0_15"/>
          <p:cNvSpPr/>
          <p:nvPr/>
        </p:nvSpPr>
        <p:spPr>
          <a:xfrm>
            <a:off x="891750" y="1492727"/>
            <a:ext cx="8014533" cy="1555680"/>
          </a:xfrm>
          <a:custGeom>
            <a:avLst/>
            <a:gdLst/>
            <a:ahLst/>
            <a:cxnLst/>
            <a:rect l="l" t="t" r="r" b="b"/>
            <a:pathLst>
              <a:path w="9107424" h="1272540" extrusionOk="0">
                <a:moveTo>
                  <a:pt x="0" y="0"/>
                </a:moveTo>
                <a:lnTo>
                  <a:pt x="9107424" y="0"/>
                </a:lnTo>
                <a:lnTo>
                  <a:pt x="9107424" y="1272540"/>
                </a:lnTo>
                <a:lnTo>
                  <a:pt x="0" y="1272540"/>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2" name="Google Shape;192;g340f3155b72_0_15"/>
          <p:cNvSpPr/>
          <p:nvPr/>
        </p:nvSpPr>
        <p:spPr>
          <a:xfrm>
            <a:off x="1752375" y="1492725"/>
            <a:ext cx="7149328" cy="1555680"/>
          </a:xfrm>
          <a:custGeom>
            <a:avLst/>
            <a:gdLst/>
            <a:ahLst/>
            <a:cxnLst/>
            <a:rect l="l" t="t" r="r" b="b"/>
            <a:pathLst>
              <a:path w="9107424" h="1272540" extrusionOk="0">
                <a:moveTo>
                  <a:pt x="0" y="1272540"/>
                </a:moveTo>
                <a:lnTo>
                  <a:pt x="9107424" y="1272540"/>
                </a:lnTo>
                <a:lnTo>
                  <a:pt x="9107424" y="0"/>
                </a:lnTo>
                <a:lnTo>
                  <a:pt x="0" y="0"/>
                </a:ln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GB" sz="1550">
                <a:solidFill>
                  <a:schemeClr val="lt1"/>
                </a:solidFill>
                <a:latin typeface="Calibri"/>
                <a:ea typeface="Calibri"/>
                <a:cs typeface="Calibri"/>
                <a:sym typeface="Calibri"/>
              </a:rPr>
              <a:t>High quality teaching forms the foundation of the provision for all children. Lessons are appropriately pitched and differentiated  to allow for all children to make progress across the curriculum from their own, unique starting points. We make reasonable adjustments when required to meet the needs of children.  We keep up to date with current educational evidence to enhance our universal support and staff receive regular training to ensure needs are met at this initial level.</a:t>
            </a:r>
            <a:endParaRPr sz="1550">
              <a:solidFill>
                <a:schemeClr val="lt1"/>
              </a:solidFill>
              <a:latin typeface="Calibri"/>
              <a:ea typeface="Calibri"/>
              <a:cs typeface="Calibri"/>
              <a:sym typeface="Calibri"/>
            </a:endParaRPr>
          </a:p>
        </p:txBody>
      </p:sp>
      <p:sp>
        <p:nvSpPr>
          <p:cNvPr id="193" name="Google Shape;193;g340f3155b72_0_15"/>
          <p:cNvSpPr/>
          <p:nvPr/>
        </p:nvSpPr>
        <p:spPr>
          <a:xfrm>
            <a:off x="380625" y="1595375"/>
            <a:ext cx="1330726" cy="1094537"/>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solidFill>
            <a:schemeClr val="lt1"/>
          </a:solidFill>
          <a:ln w="25900" cap="flat" cmpd="sng">
            <a:solidFill>
              <a:srgbClr val="4F81B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Universal Support</a:t>
            </a:r>
            <a:endParaRPr sz="1800">
              <a:solidFill>
                <a:schemeClr val="dk1"/>
              </a:solidFill>
              <a:latin typeface="Calibri"/>
              <a:ea typeface="Calibri"/>
              <a:cs typeface="Calibri"/>
              <a:sym typeface="Calibri"/>
            </a:endParaRPr>
          </a:p>
        </p:txBody>
      </p:sp>
      <p:sp>
        <p:nvSpPr>
          <p:cNvPr id="194" name="Google Shape;194;g340f3155b72_0_15"/>
          <p:cNvSpPr/>
          <p:nvPr/>
        </p:nvSpPr>
        <p:spPr>
          <a:xfrm>
            <a:off x="1356586" y="3537605"/>
            <a:ext cx="7549164" cy="1188644"/>
          </a:xfrm>
          <a:custGeom>
            <a:avLst/>
            <a:gdLst/>
            <a:ahLst/>
            <a:cxnLst/>
            <a:rect l="l" t="t" r="r" b="b"/>
            <a:pathLst>
              <a:path w="8578596" h="1251204" extrusionOk="0">
                <a:moveTo>
                  <a:pt x="0" y="0"/>
                </a:moveTo>
                <a:lnTo>
                  <a:pt x="8578596" y="0"/>
                </a:lnTo>
                <a:lnTo>
                  <a:pt x="8578596" y="1251204"/>
                </a:lnTo>
                <a:lnTo>
                  <a:pt x="0" y="125120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g340f3155b72_0_15"/>
          <p:cNvSpPr/>
          <p:nvPr/>
        </p:nvSpPr>
        <p:spPr>
          <a:xfrm>
            <a:off x="2027950" y="3613300"/>
            <a:ext cx="6884323" cy="1094804"/>
          </a:xfrm>
          <a:custGeom>
            <a:avLst/>
            <a:gdLst/>
            <a:ahLst/>
            <a:cxnLst/>
            <a:rect l="l" t="t" r="r" b="b"/>
            <a:pathLst>
              <a:path w="8578596" h="1251204" extrusionOk="0">
                <a:moveTo>
                  <a:pt x="0" y="1251204"/>
                </a:moveTo>
                <a:lnTo>
                  <a:pt x="8578596" y="1251204"/>
                </a:lnTo>
                <a:lnTo>
                  <a:pt x="8578596" y="0"/>
                </a:lnTo>
                <a:lnTo>
                  <a:pt x="0" y="0"/>
                </a:ln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GB" sz="1700">
                <a:solidFill>
                  <a:schemeClr val="lt1"/>
                </a:solidFill>
                <a:latin typeface="Calibri"/>
                <a:ea typeface="Calibri"/>
                <a:cs typeface="Calibri"/>
                <a:sym typeface="Calibri"/>
              </a:rPr>
              <a:t>Children who require additional support above high quality teaching have their needs met through specific intervention and support. This will be delivered by support staff and the SENCo. Support may be on a 1:1 basis or in a small group of children. </a:t>
            </a:r>
            <a:endParaRPr sz="1700">
              <a:solidFill>
                <a:schemeClr val="lt1"/>
              </a:solidFill>
              <a:latin typeface="Calibri"/>
              <a:ea typeface="Calibri"/>
              <a:cs typeface="Calibri"/>
              <a:sym typeface="Calibri"/>
            </a:endParaRPr>
          </a:p>
        </p:txBody>
      </p:sp>
      <p:sp>
        <p:nvSpPr>
          <p:cNvPr id="196" name="Google Shape;196;g340f3155b72_0_15"/>
          <p:cNvSpPr/>
          <p:nvPr/>
        </p:nvSpPr>
        <p:spPr>
          <a:xfrm>
            <a:off x="533776" y="3534725"/>
            <a:ext cx="1330726" cy="1094537"/>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solidFill>
            <a:schemeClr val="lt1"/>
          </a:solidFill>
          <a:ln w="25900" cap="flat" cmpd="sng">
            <a:solidFill>
              <a:srgbClr val="4F81B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Targeted support</a:t>
            </a:r>
            <a:endParaRPr sz="1800">
              <a:solidFill>
                <a:schemeClr val="dk1"/>
              </a:solidFill>
              <a:latin typeface="Calibri"/>
              <a:ea typeface="Calibri"/>
              <a:cs typeface="Calibri"/>
              <a:sym typeface="Calibri"/>
            </a:endParaRPr>
          </a:p>
        </p:txBody>
      </p:sp>
      <p:sp>
        <p:nvSpPr>
          <p:cNvPr id="197" name="Google Shape;197;g340f3155b72_0_15"/>
          <p:cNvSpPr/>
          <p:nvPr/>
        </p:nvSpPr>
        <p:spPr>
          <a:xfrm>
            <a:off x="1356586" y="5156829"/>
            <a:ext cx="7549164" cy="1119149"/>
          </a:xfrm>
          <a:custGeom>
            <a:avLst/>
            <a:gdLst/>
            <a:ahLst/>
            <a:cxnLst/>
            <a:rect l="l" t="t" r="r" b="b"/>
            <a:pathLst>
              <a:path w="8578596" h="1178052" extrusionOk="0">
                <a:moveTo>
                  <a:pt x="0" y="0"/>
                </a:moveTo>
                <a:lnTo>
                  <a:pt x="8578596" y="0"/>
                </a:lnTo>
                <a:lnTo>
                  <a:pt x="8578596" y="1178052"/>
                </a:lnTo>
                <a:lnTo>
                  <a:pt x="0" y="1178052"/>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8" name="Google Shape;198;g340f3155b72_0_15"/>
          <p:cNvSpPr/>
          <p:nvPr/>
        </p:nvSpPr>
        <p:spPr>
          <a:xfrm>
            <a:off x="2021425" y="5180225"/>
            <a:ext cx="6884323" cy="924771"/>
          </a:xfrm>
          <a:custGeom>
            <a:avLst/>
            <a:gdLst/>
            <a:ahLst/>
            <a:cxnLst/>
            <a:rect l="l" t="t" r="r" b="b"/>
            <a:pathLst>
              <a:path w="8578596" h="1178052" extrusionOk="0">
                <a:moveTo>
                  <a:pt x="0" y="1178052"/>
                </a:moveTo>
                <a:lnTo>
                  <a:pt x="8578596" y="1178052"/>
                </a:lnTo>
                <a:lnTo>
                  <a:pt x="8578596" y="0"/>
                </a:lnTo>
                <a:lnTo>
                  <a:pt x="0" y="0"/>
                </a:ln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External agencies are utilised as appropriate to provide additional support and guidance on an individual basis.</a:t>
            </a:r>
            <a:endParaRPr sz="1800">
              <a:solidFill>
                <a:schemeClr val="dk1"/>
              </a:solidFill>
              <a:latin typeface="Calibri"/>
              <a:ea typeface="Calibri"/>
              <a:cs typeface="Calibri"/>
              <a:sym typeface="Calibri"/>
            </a:endParaRPr>
          </a:p>
        </p:txBody>
      </p:sp>
      <p:sp>
        <p:nvSpPr>
          <p:cNvPr id="199" name="Google Shape;199;g340f3155b72_0_15"/>
          <p:cNvSpPr/>
          <p:nvPr/>
        </p:nvSpPr>
        <p:spPr>
          <a:xfrm>
            <a:off x="482175" y="5063049"/>
            <a:ext cx="1396975" cy="1201110"/>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solidFill>
            <a:schemeClr val="lt1"/>
          </a:solidFill>
          <a:ln w="25900" cap="flat" cmpd="sng">
            <a:solidFill>
              <a:srgbClr val="4F81B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Personalised/Specialist Support</a:t>
            </a:r>
            <a:endParaRPr sz="180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B5052152-0DB6-D60C-CE54-8922E702B37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9"/>
          <p:cNvSpPr/>
          <p:nvPr/>
        </p:nvSpPr>
        <p:spPr>
          <a:xfrm>
            <a:off x="882135" y="179688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0" name="Google Shape;220;p9"/>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1" name="Google Shape;221;p9"/>
          <p:cNvSpPr/>
          <p:nvPr/>
        </p:nvSpPr>
        <p:spPr>
          <a:xfrm>
            <a:off x="244929" y="463829"/>
            <a:ext cx="5965370"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expertise and training do staff at Westroyd have to support pupils with SEND?</a:t>
            </a:r>
            <a:endParaRPr sz="2400">
              <a:solidFill>
                <a:schemeClr val="dk1"/>
              </a:solidFill>
              <a:latin typeface="Calibri"/>
              <a:ea typeface="Calibri"/>
              <a:cs typeface="Calibri"/>
              <a:sym typeface="Calibri"/>
            </a:endParaRPr>
          </a:p>
        </p:txBody>
      </p:sp>
      <p:sp>
        <p:nvSpPr>
          <p:cNvPr id="222" name="Google Shape;222;p9"/>
          <p:cNvSpPr txBox="1"/>
          <p:nvPr/>
        </p:nvSpPr>
        <p:spPr>
          <a:xfrm>
            <a:off x="2109849" y="1670900"/>
            <a:ext cx="6860700" cy="4871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350">
                <a:solidFill>
                  <a:schemeClr val="lt1"/>
                </a:solidFill>
                <a:latin typeface="Calibri"/>
                <a:ea typeface="Calibri"/>
                <a:cs typeface="Calibri"/>
                <a:sym typeface="Calibri"/>
              </a:rPr>
              <a:t>All members of staff receive quality training throughout the year to ensure they meet the needs of SEND pupils. This might be delivered by the SENCo or by other agencies. Training enables staff to develop their skills, knowledge and expertise in specific areas of SEN e.g. speech and language, Autism.  All staff have been trained in positive behaviour management strategies and all Teachers and Teaching Assistants are TEAM TEACH trained.</a:t>
            </a:r>
            <a:endParaRPr/>
          </a:p>
          <a:p>
            <a:pPr marL="0" marR="0" lvl="0" indent="0" algn="l" rtl="0">
              <a:spcBef>
                <a:spcPts val="0"/>
              </a:spcBef>
              <a:spcAft>
                <a:spcPts val="0"/>
              </a:spcAft>
              <a:buNone/>
            </a:pPr>
            <a:endParaRPr sz="1350">
              <a:solidFill>
                <a:schemeClr val="lt1"/>
              </a:solidFill>
              <a:latin typeface="Calibri"/>
              <a:ea typeface="Calibri"/>
              <a:cs typeface="Calibri"/>
              <a:sym typeface="Calibri"/>
            </a:endParaRPr>
          </a:p>
          <a:p>
            <a:pPr marL="0" marR="0" lvl="0" indent="0" algn="l" rtl="0">
              <a:spcBef>
                <a:spcPts val="0"/>
              </a:spcBef>
              <a:spcAft>
                <a:spcPts val="0"/>
              </a:spcAft>
              <a:buNone/>
            </a:pPr>
            <a:r>
              <a:rPr lang="en-GB" sz="1350" u="sng">
                <a:solidFill>
                  <a:schemeClr val="lt1"/>
                </a:solidFill>
                <a:latin typeface="Calibri"/>
                <a:ea typeface="Calibri"/>
                <a:cs typeface="Calibri"/>
                <a:sym typeface="Calibri"/>
              </a:rPr>
              <a:t>         Class Teachers</a:t>
            </a:r>
            <a:endParaRPr/>
          </a:p>
          <a:p>
            <a:pPr marL="0" marR="0" lvl="0" indent="0" algn="l" rtl="0">
              <a:spcBef>
                <a:spcPts val="0"/>
              </a:spcBef>
              <a:spcAft>
                <a:spcPts val="0"/>
              </a:spcAft>
              <a:buNone/>
            </a:pPr>
            <a:r>
              <a:rPr lang="en-GB" sz="1350">
                <a:solidFill>
                  <a:schemeClr val="lt1"/>
                </a:solidFill>
                <a:latin typeface="Calibri"/>
                <a:ea typeface="Calibri"/>
                <a:cs typeface="Calibri"/>
                <a:sym typeface="Calibri"/>
              </a:rPr>
              <a:t>              All our teachers are supported by the SENCo to meet the needs of children who have</a:t>
            </a:r>
            <a:br>
              <a:rPr lang="en-GB" sz="1350">
                <a:solidFill>
                  <a:schemeClr val="lt1"/>
                </a:solidFill>
                <a:latin typeface="Calibri"/>
                <a:ea typeface="Calibri"/>
                <a:cs typeface="Calibri"/>
                <a:sym typeface="Calibri"/>
              </a:rPr>
            </a:br>
            <a:r>
              <a:rPr lang="en-GB" sz="1350">
                <a:solidFill>
                  <a:schemeClr val="lt1"/>
                </a:solidFill>
                <a:latin typeface="Calibri"/>
                <a:ea typeface="Calibri"/>
                <a:cs typeface="Calibri"/>
                <a:sym typeface="Calibri"/>
              </a:rPr>
              <a:t>              SEN. This year, staff have been trained on inclusion in the classroom, adaptive teaching</a:t>
            </a:r>
            <a:br>
              <a:rPr lang="en-GB" sz="1350">
                <a:solidFill>
                  <a:schemeClr val="lt1"/>
                </a:solidFill>
                <a:latin typeface="Calibri"/>
                <a:ea typeface="Calibri"/>
                <a:cs typeface="Calibri"/>
                <a:sym typeface="Calibri"/>
              </a:rPr>
            </a:br>
            <a:r>
              <a:rPr lang="en-GB" sz="1350">
                <a:solidFill>
                  <a:schemeClr val="lt1"/>
                </a:solidFill>
                <a:latin typeface="Calibri"/>
                <a:ea typeface="Calibri"/>
                <a:cs typeface="Calibri"/>
                <a:sym typeface="Calibri"/>
              </a:rPr>
              <a:t>                using Education Endowment Foundation (EEF) research. </a:t>
            </a:r>
            <a:endParaRPr/>
          </a:p>
          <a:p>
            <a:pPr marL="0" marR="0" lvl="0" indent="0" algn="l" rtl="0">
              <a:spcBef>
                <a:spcPts val="0"/>
              </a:spcBef>
              <a:spcAft>
                <a:spcPts val="0"/>
              </a:spcAft>
              <a:buNone/>
            </a:pPr>
            <a:endParaRPr sz="1350">
              <a:solidFill>
                <a:schemeClr val="lt1"/>
              </a:solidFill>
              <a:latin typeface="Calibri"/>
              <a:ea typeface="Calibri"/>
              <a:cs typeface="Calibri"/>
              <a:sym typeface="Calibri"/>
            </a:endParaRPr>
          </a:p>
          <a:p>
            <a:pPr marL="0" marR="0" lvl="0" indent="0" algn="l" rtl="0">
              <a:spcBef>
                <a:spcPts val="0"/>
              </a:spcBef>
              <a:spcAft>
                <a:spcPts val="0"/>
              </a:spcAft>
              <a:buNone/>
            </a:pPr>
            <a:r>
              <a:rPr lang="en-GB" sz="1350" u="sng">
                <a:solidFill>
                  <a:schemeClr val="lt1"/>
                </a:solidFill>
                <a:latin typeface="Calibri"/>
                <a:ea typeface="Calibri"/>
                <a:cs typeface="Calibri"/>
                <a:sym typeface="Calibri"/>
              </a:rPr>
              <a:t>Te             Teaching Assistants (TAs)</a:t>
            </a:r>
            <a:endParaRPr/>
          </a:p>
          <a:p>
            <a:pPr marL="0" marR="0" lvl="0" indent="0" algn="l" rtl="0">
              <a:spcBef>
                <a:spcPts val="0"/>
              </a:spcBef>
              <a:spcAft>
                <a:spcPts val="0"/>
              </a:spcAft>
              <a:buNone/>
            </a:pPr>
            <a:r>
              <a:rPr lang="en-GB" sz="1350">
                <a:solidFill>
                  <a:schemeClr val="lt1"/>
                </a:solidFill>
                <a:latin typeface="Calibri"/>
                <a:ea typeface="Calibri"/>
                <a:cs typeface="Calibri"/>
                <a:sym typeface="Calibri"/>
              </a:rPr>
              <a:t>                    Our team of TAs are trained to deliver a number of interventions in order to support c             children who have SEN. This includes intensive interaction, utilising visual supports, </a:t>
            </a:r>
            <a:br>
              <a:rPr lang="en-GB" sz="1350">
                <a:solidFill>
                  <a:schemeClr val="lt1"/>
                </a:solidFill>
                <a:latin typeface="Calibri"/>
                <a:ea typeface="Calibri"/>
                <a:cs typeface="Calibri"/>
                <a:sym typeface="Calibri"/>
              </a:rPr>
            </a:br>
            <a:r>
              <a:rPr lang="en-GB" sz="1350">
                <a:solidFill>
                  <a:schemeClr val="lt1"/>
                </a:solidFill>
                <a:latin typeface="Calibri"/>
                <a:ea typeface="Calibri"/>
                <a:cs typeface="Calibri"/>
                <a:sym typeface="Calibri"/>
              </a:rPr>
              <a:t>            Pupil voice mats,  zones of regulation, Read Write Inc., The Engagement Model and</a:t>
            </a:r>
            <a:br>
              <a:rPr lang="en-GB" sz="1350">
                <a:solidFill>
                  <a:schemeClr val="lt1"/>
                </a:solidFill>
                <a:latin typeface="Calibri"/>
                <a:ea typeface="Calibri"/>
                <a:cs typeface="Calibri"/>
                <a:sym typeface="Calibri"/>
              </a:rPr>
            </a:br>
            <a:r>
              <a:rPr lang="en-GB" sz="1350">
                <a:solidFill>
                  <a:schemeClr val="lt1"/>
                </a:solidFill>
                <a:latin typeface="Calibri"/>
                <a:ea typeface="Calibri"/>
                <a:cs typeface="Calibri"/>
                <a:sym typeface="Calibri"/>
              </a:rPr>
              <a:t>           specific Speech and Language interventions.</a:t>
            </a:r>
            <a:endParaRPr/>
          </a:p>
          <a:p>
            <a:pPr marL="0" marR="0" lvl="0" indent="0" algn="l" rtl="0">
              <a:spcBef>
                <a:spcPts val="0"/>
              </a:spcBef>
              <a:spcAft>
                <a:spcPts val="0"/>
              </a:spcAft>
              <a:buNone/>
            </a:pPr>
            <a:endParaRPr sz="1350">
              <a:solidFill>
                <a:schemeClr val="lt1"/>
              </a:solidFill>
              <a:latin typeface="Calibri"/>
              <a:ea typeface="Calibri"/>
              <a:cs typeface="Calibri"/>
              <a:sym typeface="Calibri"/>
            </a:endParaRPr>
          </a:p>
          <a:p>
            <a:pPr marL="0" marR="0" lvl="0" indent="0" algn="l" rtl="0">
              <a:spcBef>
                <a:spcPts val="0"/>
              </a:spcBef>
              <a:spcAft>
                <a:spcPts val="0"/>
              </a:spcAft>
              <a:buNone/>
            </a:pPr>
            <a:r>
              <a:rPr lang="en-GB" sz="1350">
                <a:solidFill>
                  <a:schemeClr val="lt1"/>
                </a:solidFill>
                <a:latin typeface="Calibri"/>
                <a:ea typeface="Calibri"/>
                <a:cs typeface="Calibri"/>
                <a:sym typeface="Calibri"/>
              </a:rPr>
              <a:t>Support is sought from other agencies where necessary in order to maximise learning potential e.g. Speech and Language Service, Occupational Health Service, Childhood and Mental Health Service (CAMHS) and Local Authority.  </a:t>
            </a:r>
            <a:endParaRPr/>
          </a:p>
          <a:p>
            <a:pPr marL="0" marR="0" lvl="0" indent="0" algn="l" rtl="0">
              <a:spcBef>
                <a:spcPts val="0"/>
              </a:spcBef>
              <a:spcAft>
                <a:spcPts val="0"/>
              </a:spcAft>
              <a:buNone/>
            </a:pPr>
            <a:endParaRPr sz="1350">
              <a:solidFill>
                <a:schemeClr val="lt1"/>
              </a:solidFill>
              <a:latin typeface="Calibri"/>
              <a:ea typeface="Calibri"/>
              <a:cs typeface="Calibri"/>
              <a:sym typeface="Calibri"/>
            </a:endParaRPr>
          </a:p>
          <a:p>
            <a:pPr marL="0" marR="0" lvl="0" indent="0" algn="l" rtl="0">
              <a:spcBef>
                <a:spcPts val="0"/>
              </a:spcBef>
              <a:spcAft>
                <a:spcPts val="0"/>
              </a:spcAft>
              <a:buNone/>
            </a:pPr>
            <a:r>
              <a:rPr lang="en-GB" sz="1350">
                <a:solidFill>
                  <a:schemeClr val="lt1"/>
                </a:solidFill>
                <a:latin typeface="Calibri"/>
                <a:ea typeface="Calibri"/>
                <a:cs typeface="Calibri"/>
                <a:sym typeface="Calibri"/>
              </a:rPr>
              <a:t>We have a staff member trained to lead on Early Help Plans and three named members of staff trained as designated safeguarding staff. </a:t>
            </a:r>
            <a:endParaRPr/>
          </a:p>
        </p:txBody>
      </p:sp>
      <p:sp>
        <p:nvSpPr>
          <p:cNvPr id="223" name="Google Shape;223;p9"/>
          <p:cNvSpPr/>
          <p:nvPr/>
        </p:nvSpPr>
        <p:spPr>
          <a:xfrm>
            <a:off x="281288" y="2716314"/>
            <a:ext cx="2558205" cy="2572950"/>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24" name="Google Shape;224;p9"/>
          <p:cNvPicPr preferRelativeResize="0"/>
          <p:nvPr/>
        </p:nvPicPr>
        <p:blipFill rotWithShape="1">
          <a:blip r:embed="rId3">
            <a:alphaModFix/>
          </a:blip>
          <a:srcRect/>
          <a:stretch/>
        </p:blipFill>
        <p:spPr>
          <a:xfrm>
            <a:off x="296272" y="2715240"/>
            <a:ext cx="2452914" cy="2575101"/>
          </a:xfrm>
          <a:prstGeom prst="rect">
            <a:avLst/>
          </a:prstGeom>
          <a:noFill/>
          <a:ln>
            <a:noFill/>
          </a:ln>
        </p:spPr>
      </p:pic>
      <p:pic>
        <p:nvPicPr>
          <p:cNvPr id="2" name="Picture 1">
            <a:extLst>
              <a:ext uri="{FF2B5EF4-FFF2-40B4-BE49-F238E27FC236}">
                <a16:creationId xmlns:a16="http://schemas.microsoft.com/office/drawing/2014/main" id="{FF5D4E61-608B-1EE4-71C6-7AED73EB3A6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10"/>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1" name="Google Shape;231;p10"/>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2" name="Google Shape;232;p10"/>
          <p:cNvSpPr/>
          <p:nvPr/>
        </p:nvSpPr>
        <p:spPr>
          <a:xfrm>
            <a:off x="244929" y="463829"/>
            <a:ext cx="6688531"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partnerships do we work with to provide support for children with SEND? </a:t>
            </a:r>
            <a:endParaRPr sz="2400">
              <a:solidFill>
                <a:schemeClr val="dk1"/>
              </a:solidFill>
              <a:latin typeface="Calibri"/>
              <a:ea typeface="Calibri"/>
              <a:cs typeface="Calibri"/>
              <a:sym typeface="Calibri"/>
            </a:endParaRPr>
          </a:p>
        </p:txBody>
      </p:sp>
      <p:sp>
        <p:nvSpPr>
          <p:cNvPr id="233" name="Google Shape;233;p10"/>
          <p:cNvSpPr txBox="1"/>
          <p:nvPr/>
        </p:nvSpPr>
        <p:spPr>
          <a:xfrm>
            <a:off x="2259965" y="1664209"/>
            <a:ext cx="6688500" cy="4525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dirty="0">
                <a:solidFill>
                  <a:schemeClr val="lt1"/>
                </a:solidFill>
                <a:latin typeface="Calibri"/>
                <a:ea typeface="Calibri"/>
                <a:cs typeface="Calibri"/>
                <a:sym typeface="Calibri"/>
              </a:rPr>
              <a:t>When necessary, support is sought from other agencies to gain expert opinions and advice which can be implemented to maximise progress.</a:t>
            </a:r>
            <a:endParaRPr dirty="0"/>
          </a:p>
          <a:p>
            <a:pPr marL="0" marR="0" lvl="0" indent="0" algn="l" rtl="0">
              <a:spcBef>
                <a:spcPts val="0"/>
              </a:spcBef>
              <a:spcAft>
                <a:spcPts val="0"/>
              </a:spcAft>
              <a:buNone/>
            </a:pPr>
            <a:endParaRPr sz="16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dirty="0">
                <a:solidFill>
                  <a:schemeClr val="lt1"/>
                </a:solidFill>
                <a:latin typeface="Calibri"/>
                <a:ea typeface="Calibri"/>
                <a:cs typeface="Calibri"/>
                <a:sym typeface="Calibri"/>
              </a:rPr>
              <a:t>  We regularly engage with Educational Psychologists, Attendance Team,  STARS</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Team (ASC), Special Education Needs Inclusion Team (SENIT) which have </a:t>
            </a:r>
            <a:endParaRPr sz="16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dirty="0">
                <a:solidFill>
                  <a:schemeClr val="lt1"/>
                </a:solidFill>
                <a:latin typeface="Calibri"/>
                <a:ea typeface="Calibri"/>
                <a:cs typeface="Calibri"/>
                <a:sym typeface="Calibri"/>
              </a:rPr>
              <a:t>          specific teams for Early Years and SEMH,  Speech and Language NHS</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service, Visual Impairment Team, Deaf and Hearing Impairment Team,</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School Nursing advice, CAMHS, Parent Partnership, Children’s Social </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Care, Pudsey Cluster and the Area Inclusion Partnership for behaviour</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support.</a:t>
            </a:r>
            <a:endParaRPr dirty="0"/>
          </a:p>
          <a:p>
            <a:pPr marL="0" marR="0" lvl="0" indent="0" algn="l" rtl="0">
              <a:spcBef>
                <a:spcPts val="0"/>
              </a:spcBef>
              <a:spcAft>
                <a:spcPts val="0"/>
              </a:spcAft>
              <a:buNone/>
            </a:pPr>
            <a:endParaRPr sz="16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dirty="0">
                <a:solidFill>
                  <a:schemeClr val="lt1"/>
                </a:solidFill>
                <a:latin typeface="Calibri"/>
                <a:ea typeface="Calibri"/>
                <a:cs typeface="Calibri"/>
                <a:sym typeface="Calibri"/>
              </a:rPr>
              <a:t>        The school works closely with the other local schools (Pudsey Cluster and Children’s Centre). The cluster has a family support worker and a </a:t>
            </a:r>
            <a:r>
              <a:rPr lang="en-GB" sz="1600" dirty="0" err="1">
                <a:solidFill>
                  <a:schemeClr val="lt1"/>
                </a:solidFill>
                <a:latin typeface="Calibri"/>
                <a:ea typeface="Calibri"/>
                <a:cs typeface="Calibri"/>
                <a:sym typeface="Calibri"/>
              </a:rPr>
              <a:t>TaMHS</a:t>
            </a:r>
            <a:r>
              <a:rPr lang="en-GB" sz="1600" dirty="0">
                <a:solidFill>
                  <a:schemeClr val="lt1"/>
                </a:solidFill>
                <a:latin typeface="Calibri"/>
                <a:ea typeface="Calibri"/>
                <a:cs typeface="Calibri"/>
                <a:sym typeface="Calibri"/>
              </a:rPr>
              <a:t> worker who can be accessed by the school as required. The school is part of the West Leeds Area Inclusion Partnership. This ensures that there is additional provision for pupils with high levels of complex needs and enables them to access alternative placements, for example at Meadow, </a:t>
            </a:r>
            <a:r>
              <a:rPr lang="en-GB" sz="1600" dirty="0" err="1">
                <a:solidFill>
                  <a:schemeClr val="lt1"/>
                </a:solidFill>
                <a:latin typeface="Calibri"/>
                <a:ea typeface="Calibri"/>
                <a:cs typeface="Calibri"/>
                <a:sym typeface="Calibri"/>
              </a:rPr>
              <a:t>llocated</a:t>
            </a:r>
            <a:r>
              <a:rPr lang="en-GB" sz="1600" dirty="0">
                <a:solidFill>
                  <a:schemeClr val="lt1"/>
                </a:solidFill>
                <a:latin typeface="Calibri"/>
                <a:ea typeface="Calibri"/>
                <a:cs typeface="Calibri"/>
                <a:sym typeface="Calibri"/>
              </a:rPr>
              <a:t> at </a:t>
            </a:r>
            <a:r>
              <a:rPr lang="en-GB" sz="1600" dirty="0" err="1">
                <a:solidFill>
                  <a:schemeClr val="lt1"/>
                </a:solidFill>
                <a:latin typeface="Calibri"/>
                <a:ea typeface="Calibri"/>
                <a:cs typeface="Calibri"/>
                <a:sym typeface="Calibri"/>
              </a:rPr>
              <a:t>Swinnow</a:t>
            </a:r>
            <a:r>
              <a:rPr lang="en-GB" sz="1600" dirty="0">
                <a:solidFill>
                  <a:schemeClr val="lt1"/>
                </a:solidFill>
                <a:latin typeface="Calibri"/>
                <a:ea typeface="Calibri"/>
                <a:cs typeface="Calibri"/>
                <a:sym typeface="Calibri"/>
              </a:rPr>
              <a:t> Primary School. Outreach work is also accessed via the AIP. </a:t>
            </a:r>
            <a:endParaRPr dirty="0"/>
          </a:p>
        </p:txBody>
      </p:sp>
      <p:sp>
        <p:nvSpPr>
          <p:cNvPr id="234" name="Google Shape;234;p10"/>
          <p:cNvSpPr/>
          <p:nvPr/>
        </p:nvSpPr>
        <p:spPr>
          <a:xfrm>
            <a:off x="229460" y="2480419"/>
            <a:ext cx="2558205" cy="2572950"/>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5" name="Google Shape;235;p10"/>
          <p:cNvPicPr preferRelativeResize="0"/>
          <p:nvPr/>
        </p:nvPicPr>
        <p:blipFill rotWithShape="1">
          <a:blip r:embed="rId3">
            <a:alphaModFix/>
          </a:blip>
          <a:srcRect/>
          <a:stretch/>
        </p:blipFill>
        <p:spPr>
          <a:xfrm>
            <a:off x="244923" y="2504595"/>
            <a:ext cx="2527275" cy="2524613"/>
          </a:xfrm>
          <a:prstGeom prst="rect">
            <a:avLst/>
          </a:prstGeom>
          <a:noFill/>
          <a:ln>
            <a:noFill/>
          </a:ln>
        </p:spPr>
      </p:pic>
      <p:pic>
        <p:nvPicPr>
          <p:cNvPr id="2" name="Picture 1">
            <a:extLst>
              <a:ext uri="{FF2B5EF4-FFF2-40B4-BE49-F238E27FC236}">
                <a16:creationId xmlns:a16="http://schemas.microsoft.com/office/drawing/2014/main" id="{120D1F93-19F9-9117-4419-E1A5E3B5FD3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11"/>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2" name="Google Shape;242;p11"/>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3" name="Google Shape;243;p11"/>
          <p:cNvSpPr/>
          <p:nvPr/>
        </p:nvSpPr>
        <p:spPr>
          <a:xfrm>
            <a:off x="244929" y="463829"/>
            <a:ext cx="5965370"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interventions are available to support my child?</a:t>
            </a:r>
            <a:endParaRPr sz="2400">
              <a:solidFill>
                <a:schemeClr val="dk1"/>
              </a:solidFill>
              <a:latin typeface="Calibri"/>
              <a:ea typeface="Calibri"/>
              <a:cs typeface="Calibri"/>
              <a:sym typeface="Calibri"/>
            </a:endParaRPr>
          </a:p>
        </p:txBody>
      </p:sp>
      <p:sp>
        <p:nvSpPr>
          <p:cNvPr id="244" name="Google Shape;244;p11"/>
          <p:cNvSpPr txBox="1"/>
          <p:nvPr/>
        </p:nvSpPr>
        <p:spPr>
          <a:xfrm>
            <a:off x="3239434" y="1726217"/>
            <a:ext cx="5451900" cy="3494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700">
                <a:solidFill>
                  <a:schemeClr val="lt1"/>
                </a:solidFill>
                <a:latin typeface="Calibri"/>
                <a:ea typeface="Calibri"/>
                <a:cs typeface="Calibri"/>
                <a:sym typeface="Calibri"/>
              </a:rPr>
              <a:t>The school has a range of interventions at its disposal and staff have had training in order to deliver these effectively. These may include:</a:t>
            </a:r>
            <a:endParaRPr/>
          </a:p>
          <a:p>
            <a:pPr marL="0" marR="0" lvl="0" indent="0" algn="l" rtl="0">
              <a:spcBef>
                <a:spcPts val="0"/>
              </a:spcBef>
              <a:spcAft>
                <a:spcPts val="0"/>
              </a:spcAft>
              <a:buNone/>
            </a:pPr>
            <a:endParaRPr sz="17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Read Write Inc.</a:t>
            </a:r>
            <a:endParaRPr sz="17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700"/>
              <a:buFont typeface="Calibri"/>
              <a:buChar char="•"/>
            </a:pPr>
            <a:r>
              <a:rPr lang="en-GB" sz="1700">
                <a:solidFill>
                  <a:schemeClr val="lt1"/>
                </a:solidFill>
                <a:latin typeface="Calibri"/>
                <a:ea typeface="Calibri"/>
                <a:cs typeface="Calibri"/>
                <a:sym typeface="Calibri"/>
              </a:rPr>
              <a:t>Daily pre-teach of Maths content</a:t>
            </a:r>
            <a:endParaRPr sz="17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Daily Readers Programme</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Handwriting support</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Bespoke Speech and Language interventions, such as looking and thinking and barrier games</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Lego Therapy</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Intensive Interaction</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Nurture Groups, such as Time to Talk and Bag of Worries</a:t>
            </a:r>
            <a:endParaRPr/>
          </a:p>
        </p:txBody>
      </p:sp>
      <p:sp>
        <p:nvSpPr>
          <p:cNvPr id="245" name="Google Shape;245;p11"/>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46" name="Google Shape;246;p11"/>
          <p:cNvPicPr preferRelativeResize="0"/>
          <p:nvPr/>
        </p:nvPicPr>
        <p:blipFill rotWithShape="1">
          <a:blip r:embed="rId3">
            <a:alphaModFix/>
          </a:blip>
          <a:srcRect/>
          <a:stretch/>
        </p:blipFill>
        <p:spPr>
          <a:xfrm>
            <a:off x="646642" y="2679069"/>
            <a:ext cx="2473929" cy="2575102"/>
          </a:xfrm>
          <a:prstGeom prst="rect">
            <a:avLst/>
          </a:prstGeom>
          <a:noFill/>
          <a:ln>
            <a:noFill/>
          </a:ln>
        </p:spPr>
      </p:pic>
      <p:sp>
        <p:nvSpPr>
          <p:cNvPr id="247" name="Google Shape;247;p11"/>
          <p:cNvSpPr txBox="1"/>
          <p:nvPr/>
        </p:nvSpPr>
        <p:spPr>
          <a:xfrm>
            <a:off x="3239434" y="5240009"/>
            <a:ext cx="5558385" cy="141577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700">
                <a:solidFill>
                  <a:schemeClr val="lt1"/>
                </a:solidFill>
                <a:latin typeface="Calibri"/>
                <a:ea typeface="Calibri"/>
                <a:cs typeface="Calibri"/>
                <a:sym typeface="Calibri"/>
              </a:rPr>
              <a:t>Your child may need to access one or more of these interventions over a period of time. Their progress will be monitored and class teachers will share this information with you.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6112E1DD-C2F0-FC47-DAA8-CBEB843DDAE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2"/>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4" name="Google Shape;254;p12"/>
          <p:cNvSpPr/>
          <p:nvPr/>
        </p:nvSpPr>
        <p:spPr>
          <a:xfrm>
            <a:off x="257252" y="2603856"/>
            <a:ext cx="2907436" cy="2926759"/>
          </a:xfrm>
          <a:prstGeom prst="ellipse">
            <a:avLst/>
          </a:prstGeom>
          <a:solidFill>
            <a:schemeClr val="l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5" name="Google Shape;255;p12"/>
          <p:cNvSpPr/>
          <p:nvPr/>
        </p:nvSpPr>
        <p:spPr>
          <a:xfrm>
            <a:off x="244929" y="463829"/>
            <a:ext cx="687496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will my child’s learning needs be assessed and their progress monitored? </a:t>
            </a:r>
            <a:endParaRPr sz="2400">
              <a:solidFill>
                <a:schemeClr val="dk1"/>
              </a:solidFill>
              <a:latin typeface="Calibri"/>
              <a:ea typeface="Calibri"/>
              <a:cs typeface="Calibri"/>
              <a:sym typeface="Calibri"/>
            </a:endParaRPr>
          </a:p>
        </p:txBody>
      </p:sp>
      <p:sp>
        <p:nvSpPr>
          <p:cNvPr id="257" name="Google Shape;257;p12"/>
          <p:cNvSpPr txBox="1"/>
          <p:nvPr/>
        </p:nvSpPr>
        <p:spPr>
          <a:xfrm>
            <a:off x="3193725" y="1756337"/>
            <a:ext cx="5528700" cy="4621800"/>
          </a:xfrm>
          <a:prstGeom prst="rect">
            <a:avLst/>
          </a:prstGeom>
          <a:noFill/>
          <a:ln>
            <a:noFill/>
          </a:ln>
        </p:spPr>
        <p:txBody>
          <a:bodyPr spcFirstLastPara="1" wrap="square" lIns="91425" tIns="45700" rIns="91425" bIns="45700" anchor="t" anchorCtr="0">
            <a:normAutofit fontScale="92500" lnSpcReduction="20000"/>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As part of the Assessment and Inclusion Cycles, pupils are set aspirational targets based on their starting points and staff’s knowledge of the child. Every term, the SENCo will analyse the SEN data to evaluate the progress children with SEND are making. </a:t>
            </a:r>
            <a:endParaRPr sz="1200"/>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You will be invited to parent consultation evenings twice a year, during which you can request an additional consultation with the SENCo. You can also request additional meetings with the class teacher and/or SENCo and other professionals throughout the year. In the Summer term, you will be able to book a final review meeting with the SENCo.  You will also receive a written report once a year.  </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Termly, when your child’s Individual Provision Map (IPM) will be reviewed, you will be invited to discuss the progress made and the next steps. We  will make a record of any outcomes, actions and support that have been agreed. This record will be shared with all relevant staff, and you will be given a copy of the updated IPM. </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 If your child has an Education Health Care Plan (EHCP) you will take active part in the annual review meeting.</a:t>
            </a:r>
            <a:endParaRPr sz="1200"/>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All children will be given the opportunity to make a contribution to the review. They are always included in the review process.</a:t>
            </a:r>
            <a:endParaRPr sz="1200"/>
          </a:p>
        </p:txBody>
      </p:sp>
      <p:grpSp>
        <p:nvGrpSpPr>
          <p:cNvPr id="258" name="Google Shape;258;p12"/>
          <p:cNvGrpSpPr/>
          <p:nvPr/>
        </p:nvGrpSpPr>
        <p:grpSpPr>
          <a:xfrm>
            <a:off x="244929" y="2603856"/>
            <a:ext cx="2948787" cy="2948709"/>
            <a:chOff x="760075" y="1853045"/>
            <a:chExt cx="2948787" cy="2948709"/>
          </a:xfrm>
        </p:grpSpPr>
        <p:grpSp>
          <p:nvGrpSpPr>
            <p:cNvPr id="259" name="Google Shape;259;p12"/>
            <p:cNvGrpSpPr/>
            <p:nvPr/>
          </p:nvGrpSpPr>
          <p:grpSpPr>
            <a:xfrm>
              <a:off x="1728144" y="2001655"/>
              <a:ext cx="1059543" cy="441903"/>
              <a:chOff x="1509486" y="2235200"/>
              <a:chExt cx="1262743" cy="441903"/>
            </a:xfrm>
          </p:grpSpPr>
          <p:sp>
            <p:nvSpPr>
              <p:cNvPr id="260" name="Google Shape;260;p12"/>
              <p:cNvSpPr/>
              <p:nvPr/>
            </p:nvSpPr>
            <p:spPr>
              <a:xfrm>
                <a:off x="1509486" y="2235200"/>
                <a:ext cx="1262743" cy="441903"/>
              </a:xfrm>
              <a:prstGeom prst="flowChartAlternateProcess">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1" name="Google Shape;261;p12"/>
              <p:cNvSpPr txBox="1"/>
              <p:nvPr/>
            </p:nvSpPr>
            <p:spPr>
              <a:xfrm>
                <a:off x="1553029" y="2278743"/>
                <a:ext cx="117565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ASSESS</a:t>
                </a:r>
                <a:endParaRPr/>
              </a:p>
            </p:txBody>
          </p:sp>
        </p:grpSp>
        <p:grpSp>
          <p:nvGrpSpPr>
            <p:cNvPr id="262" name="Google Shape;262;p12"/>
            <p:cNvGrpSpPr/>
            <p:nvPr/>
          </p:nvGrpSpPr>
          <p:grpSpPr>
            <a:xfrm>
              <a:off x="1728143" y="4150163"/>
              <a:ext cx="1012648" cy="441903"/>
              <a:chOff x="1637355" y="2206172"/>
              <a:chExt cx="1262743" cy="441903"/>
            </a:xfrm>
          </p:grpSpPr>
          <p:sp>
            <p:nvSpPr>
              <p:cNvPr id="263" name="Google Shape;263;p12"/>
              <p:cNvSpPr/>
              <p:nvPr/>
            </p:nvSpPr>
            <p:spPr>
              <a:xfrm>
                <a:off x="1637355" y="2206172"/>
                <a:ext cx="1262743" cy="441903"/>
              </a:xfrm>
              <a:prstGeom prst="flowChartAlternateProcess">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4" name="Google Shape;264;p12"/>
              <p:cNvSpPr txBox="1"/>
              <p:nvPr/>
            </p:nvSpPr>
            <p:spPr>
              <a:xfrm>
                <a:off x="1710134" y="2249715"/>
                <a:ext cx="117565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DO</a:t>
                </a:r>
                <a:endParaRPr/>
              </a:p>
            </p:txBody>
          </p:sp>
        </p:grpSp>
        <p:grpSp>
          <p:nvGrpSpPr>
            <p:cNvPr id="265" name="Google Shape;265;p12"/>
            <p:cNvGrpSpPr/>
            <p:nvPr/>
          </p:nvGrpSpPr>
          <p:grpSpPr>
            <a:xfrm>
              <a:off x="863600" y="3012423"/>
              <a:ext cx="1052287" cy="689874"/>
              <a:chOff x="1509486" y="2235200"/>
              <a:chExt cx="1262743" cy="689874"/>
            </a:xfrm>
          </p:grpSpPr>
          <p:sp>
            <p:nvSpPr>
              <p:cNvPr id="266" name="Google Shape;266;p12"/>
              <p:cNvSpPr/>
              <p:nvPr/>
            </p:nvSpPr>
            <p:spPr>
              <a:xfrm>
                <a:off x="1509486" y="2235200"/>
                <a:ext cx="1262743" cy="441903"/>
              </a:xfrm>
              <a:prstGeom prst="flowChartAlternateProcess">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7" name="Google Shape;267;p12"/>
              <p:cNvSpPr txBox="1"/>
              <p:nvPr/>
            </p:nvSpPr>
            <p:spPr>
              <a:xfrm>
                <a:off x="1553029" y="2278743"/>
                <a:ext cx="1175658"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REVIEW</a:t>
                </a:r>
                <a:endParaRPr/>
              </a:p>
            </p:txBody>
          </p:sp>
        </p:grpSp>
        <p:grpSp>
          <p:nvGrpSpPr>
            <p:cNvPr id="268" name="Google Shape;268;p12"/>
            <p:cNvGrpSpPr/>
            <p:nvPr/>
          </p:nvGrpSpPr>
          <p:grpSpPr>
            <a:xfrm>
              <a:off x="2648607" y="3024409"/>
              <a:ext cx="962281" cy="441903"/>
              <a:chOff x="1509486" y="2235200"/>
              <a:chExt cx="1262743" cy="441903"/>
            </a:xfrm>
          </p:grpSpPr>
          <p:sp>
            <p:nvSpPr>
              <p:cNvPr id="269" name="Google Shape;269;p12"/>
              <p:cNvSpPr/>
              <p:nvPr/>
            </p:nvSpPr>
            <p:spPr>
              <a:xfrm>
                <a:off x="1509486" y="2235200"/>
                <a:ext cx="1262743" cy="441903"/>
              </a:xfrm>
              <a:prstGeom prst="flowChartAlternateProcess">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0" name="Google Shape;270;p12"/>
              <p:cNvSpPr txBox="1"/>
              <p:nvPr/>
            </p:nvSpPr>
            <p:spPr>
              <a:xfrm>
                <a:off x="1553029" y="2278743"/>
                <a:ext cx="117565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PLAN</a:t>
                </a:r>
                <a:endParaRPr/>
              </a:p>
            </p:txBody>
          </p:sp>
        </p:grpSp>
        <p:sp>
          <p:nvSpPr>
            <p:cNvPr id="271" name="Google Shape;271;p12"/>
            <p:cNvSpPr/>
            <p:nvPr/>
          </p:nvSpPr>
          <p:spPr>
            <a:xfrm rot="-2441894">
              <a:off x="2904449" y="2345354"/>
              <a:ext cx="493486" cy="609879"/>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2" name="Google Shape;272;p12"/>
            <p:cNvSpPr/>
            <p:nvPr/>
          </p:nvSpPr>
          <p:spPr>
            <a:xfrm rot="8468537">
              <a:off x="1083562" y="3614710"/>
              <a:ext cx="493486" cy="609879"/>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3" name="Google Shape;273;p12"/>
            <p:cNvSpPr/>
            <p:nvPr/>
          </p:nvSpPr>
          <p:spPr>
            <a:xfrm rot="-8362950">
              <a:off x="1117610" y="2282448"/>
              <a:ext cx="493486" cy="609879"/>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4" name="Google Shape;274;p12"/>
            <p:cNvSpPr/>
            <p:nvPr/>
          </p:nvSpPr>
          <p:spPr>
            <a:xfrm rot="2537491">
              <a:off x="2858596" y="3693591"/>
              <a:ext cx="493486" cy="609879"/>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5" name="Google Shape;275;p12"/>
            <p:cNvSpPr/>
            <p:nvPr/>
          </p:nvSpPr>
          <p:spPr>
            <a:xfrm>
              <a:off x="760075" y="1853045"/>
              <a:ext cx="2948787" cy="2948709"/>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pic>
        <p:nvPicPr>
          <p:cNvPr id="2" name="Picture 1">
            <a:extLst>
              <a:ext uri="{FF2B5EF4-FFF2-40B4-BE49-F238E27FC236}">
                <a16:creationId xmlns:a16="http://schemas.microsoft.com/office/drawing/2014/main" id="{20CD5354-49A6-7701-0253-2C8FD6F51C4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14"/>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1" name="Google Shape;281;p14"/>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2" name="Google Shape;282;p14"/>
          <p:cNvSpPr/>
          <p:nvPr/>
        </p:nvSpPr>
        <p:spPr>
          <a:xfrm>
            <a:off x="244929" y="550913"/>
            <a:ext cx="6010728"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happens if my child still requires extra support? </a:t>
            </a:r>
            <a:endParaRPr sz="2400">
              <a:solidFill>
                <a:schemeClr val="dk1"/>
              </a:solidFill>
              <a:latin typeface="Calibri"/>
              <a:ea typeface="Calibri"/>
              <a:cs typeface="Calibri"/>
              <a:sym typeface="Calibri"/>
            </a:endParaRPr>
          </a:p>
        </p:txBody>
      </p:sp>
      <p:sp>
        <p:nvSpPr>
          <p:cNvPr id="283" name="Google Shape;283;p14"/>
          <p:cNvSpPr txBox="1"/>
          <p:nvPr/>
        </p:nvSpPr>
        <p:spPr>
          <a:xfrm>
            <a:off x="3120572" y="1782460"/>
            <a:ext cx="5613871" cy="46474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Only a very small percentage of children require support of an additional nature to that provided by external agencies. In this case the SENCo will discuss the possibility of asking the Local Authority to undertake an </a:t>
            </a:r>
            <a:r>
              <a:rPr lang="en-GB" sz="1600" b="1">
                <a:solidFill>
                  <a:schemeClr val="lt1"/>
                </a:solidFill>
                <a:latin typeface="Calibri"/>
                <a:ea typeface="Calibri"/>
                <a:cs typeface="Calibri"/>
                <a:sym typeface="Calibri"/>
              </a:rPr>
              <a:t>Education Health Care Plan </a:t>
            </a:r>
            <a:r>
              <a:rPr lang="en-GB" sz="1600">
                <a:solidFill>
                  <a:schemeClr val="lt1"/>
                </a:solidFill>
                <a:latin typeface="Calibri"/>
                <a:ea typeface="Calibri"/>
                <a:cs typeface="Calibri"/>
                <a:sym typeface="Calibri"/>
              </a:rPr>
              <a:t>for your child's needs.</a:t>
            </a:r>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In this instance we will begin by discussing the process and ask for your permission to proceed. We will: </a:t>
            </a:r>
            <a:endParaRPr/>
          </a:p>
          <a:p>
            <a:pPr marL="285750" marR="0" lvl="0" indent="-285750" algn="l" rtl="0">
              <a:spcBef>
                <a:spcPts val="0"/>
              </a:spcBef>
              <a:spcAft>
                <a:spcPts val="0"/>
              </a:spcAft>
              <a:buClr>
                <a:schemeClr val="lt1"/>
              </a:buClr>
              <a:buSzPts val="1600"/>
              <a:buFont typeface="Arial"/>
              <a:buChar char="•"/>
            </a:pPr>
            <a:r>
              <a:rPr lang="en-GB" sz="1600">
                <a:solidFill>
                  <a:schemeClr val="lt1"/>
                </a:solidFill>
                <a:latin typeface="Calibri"/>
                <a:ea typeface="Calibri"/>
                <a:cs typeface="Calibri"/>
                <a:sym typeface="Calibri"/>
              </a:rPr>
              <a:t>Collect information from all agencies involved.</a:t>
            </a:r>
            <a:endParaRPr/>
          </a:p>
          <a:p>
            <a:pPr marL="285750" marR="0" lvl="0" indent="-285750" algn="l" rtl="0">
              <a:spcBef>
                <a:spcPts val="0"/>
              </a:spcBef>
              <a:spcAft>
                <a:spcPts val="0"/>
              </a:spcAft>
              <a:buClr>
                <a:schemeClr val="lt1"/>
              </a:buClr>
              <a:buSzPts val="1600"/>
              <a:buFont typeface="Arial"/>
              <a:buChar char="•"/>
            </a:pPr>
            <a:r>
              <a:rPr lang="en-GB" sz="1600">
                <a:solidFill>
                  <a:schemeClr val="lt1"/>
                </a:solidFill>
                <a:latin typeface="Calibri"/>
                <a:ea typeface="Calibri"/>
                <a:cs typeface="Calibri"/>
                <a:sym typeface="Calibri"/>
              </a:rPr>
              <a:t>Evaluate strategies and interventions that have been put in place.</a:t>
            </a:r>
            <a:endParaRPr/>
          </a:p>
          <a:p>
            <a:pPr marL="285750" marR="0" lvl="0" indent="-285750" algn="l" rtl="0">
              <a:spcBef>
                <a:spcPts val="0"/>
              </a:spcBef>
              <a:spcAft>
                <a:spcPts val="0"/>
              </a:spcAft>
              <a:buClr>
                <a:schemeClr val="lt1"/>
              </a:buClr>
              <a:buSzPts val="1600"/>
              <a:buFont typeface="Arial"/>
              <a:buChar char="•"/>
            </a:pPr>
            <a:r>
              <a:rPr lang="en-GB" sz="1600">
                <a:solidFill>
                  <a:schemeClr val="lt1"/>
                </a:solidFill>
                <a:latin typeface="Calibri"/>
                <a:ea typeface="Calibri"/>
                <a:cs typeface="Calibri"/>
                <a:sym typeface="Calibri"/>
              </a:rPr>
              <a:t>Send all information to the Local Authority.</a:t>
            </a:r>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The Local Authority will then hold a panel meeting to discuss your child's needs and requirements.</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Once the Local Authority receives a request to consider whether to make a EHC or not, a legal timescale begins. This process is bound by legislation and guidance within the SEN Code of Practice. Throughout this process your child's needs will continue to be met through the support that is already in place.</a:t>
            </a:r>
            <a:endParaRPr/>
          </a:p>
        </p:txBody>
      </p:sp>
      <p:sp>
        <p:nvSpPr>
          <p:cNvPr id="284" name="Google Shape;284;p14"/>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5" name="Google Shape;285;p14"/>
          <p:cNvPicPr preferRelativeResize="0"/>
          <p:nvPr/>
        </p:nvPicPr>
        <p:blipFill rotWithShape="1">
          <a:blip r:embed="rId3">
            <a:alphaModFix/>
          </a:blip>
          <a:srcRect/>
          <a:stretch/>
        </p:blipFill>
        <p:spPr>
          <a:xfrm>
            <a:off x="685414" y="2679070"/>
            <a:ext cx="2435158" cy="2575101"/>
          </a:xfrm>
          <a:prstGeom prst="rect">
            <a:avLst/>
          </a:prstGeom>
          <a:noFill/>
          <a:ln>
            <a:noFill/>
          </a:ln>
        </p:spPr>
      </p:pic>
      <p:pic>
        <p:nvPicPr>
          <p:cNvPr id="2" name="Picture 1">
            <a:extLst>
              <a:ext uri="{FF2B5EF4-FFF2-40B4-BE49-F238E27FC236}">
                <a16:creationId xmlns:a16="http://schemas.microsoft.com/office/drawing/2014/main" id="{EB3E4BE0-8ACB-CAB4-568B-2D1B2968BBA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15"/>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2" name="Google Shape;292;p15"/>
          <p:cNvSpPr/>
          <p:nvPr/>
        </p:nvSpPr>
        <p:spPr>
          <a:xfrm>
            <a:off x="2801257" y="1570007"/>
            <a:ext cx="6135365"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3" name="Google Shape;293;p15"/>
          <p:cNvSpPr/>
          <p:nvPr/>
        </p:nvSpPr>
        <p:spPr>
          <a:xfrm>
            <a:off x="268477" y="260677"/>
            <a:ext cx="6803941"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is the curriculum and learning environment adapted for children who have special educational needs?</a:t>
            </a:r>
            <a:endParaRPr sz="2400">
              <a:solidFill>
                <a:schemeClr val="dk1"/>
              </a:solidFill>
              <a:latin typeface="Calibri"/>
              <a:ea typeface="Calibri"/>
              <a:cs typeface="Calibri"/>
              <a:sym typeface="Calibri"/>
            </a:endParaRPr>
          </a:p>
        </p:txBody>
      </p:sp>
      <p:sp>
        <p:nvSpPr>
          <p:cNvPr id="294" name="Google Shape;294;p15"/>
          <p:cNvSpPr txBox="1"/>
          <p:nvPr/>
        </p:nvSpPr>
        <p:spPr>
          <a:xfrm>
            <a:off x="2917369" y="1612072"/>
            <a:ext cx="5966400" cy="5102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550" b="1" u="sng">
                <a:solidFill>
                  <a:schemeClr val="lt1"/>
                </a:solidFill>
                <a:latin typeface="Calibri"/>
                <a:ea typeface="Calibri"/>
                <a:cs typeface="Calibri"/>
                <a:sym typeface="Calibri"/>
              </a:rPr>
              <a:t>Curriculum</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High quality teaching is at the heart of all learning at Farsley Westroyd Primary School. We do adapt the way we teach to ensure all children can access the curriculum. These adaptations may include:</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Differentiated work for children which is matched to the level they are working at.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Activities adapted to suit children’s interests to motivate their learning.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Scaffolds and resources to help them access these activities.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Visual timetables, visual cues and easily accessible apparatus/equipment available to the children to help promote independence.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Individual work stations to help children stay focused for some activities.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Some children will be working on specific targets set by school or outside agencies at different times throughout the week. </a:t>
            </a:r>
            <a:endParaRPr/>
          </a:p>
          <a:p>
            <a:pPr marL="0" marR="0" lvl="0" indent="0" algn="l" rtl="0">
              <a:spcBef>
                <a:spcPts val="0"/>
              </a:spcBef>
              <a:spcAft>
                <a:spcPts val="0"/>
              </a:spcAft>
              <a:buNone/>
            </a:pPr>
            <a:endParaRPr sz="1550" b="1" u="sng">
              <a:solidFill>
                <a:schemeClr val="lt1"/>
              </a:solidFill>
              <a:latin typeface="Calibri"/>
              <a:ea typeface="Calibri"/>
              <a:cs typeface="Calibri"/>
              <a:sym typeface="Calibri"/>
            </a:endParaRPr>
          </a:p>
          <a:p>
            <a:pPr marL="0" marR="0" lvl="0" indent="0" algn="l" rtl="0">
              <a:spcBef>
                <a:spcPts val="0"/>
              </a:spcBef>
              <a:spcAft>
                <a:spcPts val="0"/>
              </a:spcAft>
              <a:buNone/>
            </a:pPr>
            <a:r>
              <a:rPr lang="en-GB" sz="1550" b="1" u="sng">
                <a:solidFill>
                  <a:schemeClr val="lt1"/>
                </a:solidFill>
                <a:latin typeface="Calibri"/>
                <a:ea typeface="Calibri"/>
                <a:cs typeface="Calibri"/>
                <a:sym typeface="Calibri"/>
              </a:rPr>
              <a:t>Access</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Westroyd is a split site school with Early Years in a separate building . At both sites we have disabled toilets and disabled access to external doors, this being via a lift at the main school building. </a:t>
            </a:r>
            <a:endParaRPr/>
          </a:p>
        </p:txBody>
      </p:sp>
      <p:pic>
        <p:nvPicPr>
          <p:cNvPr id="295" name="Google Shape;295;p15"/>
          <p:cNvPicPr preferRelativeResize="0"/>
          <p:nvPr/>
        </p:nvPicPr>
        <p:blipFill rotWithShape="1">
          <a:blip r:embed="rId3">
            <a:alphaModFix/>
          </a:blip>
          <a:srcRect/>
          <a:stretch/>
        </p:blipFill>
        <p:spPr>
          <a:xfrm>
            <a:off x="268477" y="2756247"/>
            <a:ext cx="2283480" cy="2352779"/>
          </a:xfrm>
          <a:prstGeom prst="rect">
            <a:avLst/>
          </a:prstGeom>
          <a:noFill/>
          <a:ln>
            <a:noFill/>
          </a:ln>
        </p:spPr>
      </p:pic>
      <p:sp>
        <p:nvSpPr>
          <p:cNvPr id="296" name="Google Shape;296;p15"/>
          <p:cNvSpPr/>
          <p:nvPr/>
        </p:nvSpPr>
        <p:spPr>
          <a:xfrm>
            <a:off x="260096" y="2801257"/>
            <a:ext cx="2407973" cy="230777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66EA7546-51AF-1314-A62C-7DB049DE889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6"/>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3" name="Google Shape;303;p16"/>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4" name="Google Shape;304;p16"/>
          <p:cNvSpPr/>
          <p:nvPr/>
        </p:nvSpPr>
        <p:spPr>
          <a:xfrm>
            <a:off x="244929" y="463829"/>
            <a:ext cx="649322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will my child be included in activities outside the classroom?</a:t>
            </a:r>
            <a:endParaRPr sz="2400">
              <a:solidFill>
                <a:schemeClr val="dk1"/>
              </a:solidFill>
              <a:latin typeface="Calibri"/>
              <a:ea typeface="Calibri"/>
              <a:cs typeface="Calibri"/>
              <a:sym typeface="Calibri"/>
            </a:endParaRPr>
          </a:p>
        </p:txBody>
      </p:sp>
      <p:sp>
        <p:nvSpPr>
          <p:cNvPr id="305" name="Google Shape;305;p16"/>
          <p:cNvSpPr txBox="1"/>
          <p:nvPr/>
        </p:nvSpPr>
        <p:spPr>
          <a:xfrm>
            <a:off x="3449513" y="2535459"/>
            <a:ext cx="5451900" cy="2862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Wherever possible, your child will be included in every aspect of school life. You will be consulted about how the school can organise events. School will ensure staffing ratios for special events and that visits are appropriate to ensure children with SEND can take as full a part in an activity as possible. </a:t>
            </a:r>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a:solidFill>
                  <a:schemeClr val="lt1"/>
                </a:solidFill>
                <a:latin typeface="Calibri"/>
                <a:ea typeface="Calibri"/>
                <a:cs typeface="Calibri"/>
                <a:sym typeface="Calibri"/>
              </a:rPr>
              <a:t>After school clubs are available. Any adaptations or differentiation to enable all children to take part will be put in place.</a:t>
            </a:r>
            <a:endParaRPr/>
          </a:p>
        </p:txBody>
      </p:sp>
      <p:sp>
        <p:nvSpPr>
          <p:cNvPr id="306" name="Google Shape;306;p16"/>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07" name="Google Shape;307;p16"/>
          <p:cNvPicPr preferRelativeResize="0"/>
          <p:nvPr/>
        </p:nvPicPr>
        <p:blipFill rotWithShape="1">
          <a:blip r:embed="rId3">
            <a:alphaModFix/>
          </a:blip>
          <a:srcRect/>
          <a:stretch/>
        </p:blipFill>
        <p:spPr>
          <a:xfrm>
            <a:off x="696686" y="2679069"/>
            <a:ext cx="2423886" cy="2575102"/>
          </a:xfrm>
          <a:prstGeom prst="rect">
            <a:avLst/>
          </a:prstGeom>
          <a:noFill/>
          <a:ln>
            <a:noFill/>
          </a:ln>
        </p:spPr>
      </p:pic>
      <p:pic>
        <p:nvPicPr>
          <p:cNvPr id="2" name="Picture 1">
            <a:extLst>
              <a:ext uri="{FF2B5EF4-FFF2-40B4-BE49-F238E27FC236}">
                <a16:creationId xmlns:a16="http://schemas.microsoft.com/office/drawing/2014/main" id="{FC26A5F5-57CC-3DB7-FEDC-34081DE48A7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17"/>
          <p:cNvSpPr/>
          <p:nvPr/>
        </p:nvSpPr>
        <p:spPr>
          <a:xfrm>
            <a:off x="1479666" y="1646578"/>
            <a:ext cx="7457894" cy="5021463"/>
          </a:xfrm>
          <a:custGeom>
            <a:avLst/>
            <a:gdLst/>
            <a:ahLst/>
            <a:cxnLst/>
            <a:rect l="l" t="t" r="r" b="b"/>
            <a:pathLst>
              <a:path w="8801100" h="1240536" extrusionOk="0">
                <a:moveTo>
                  <a:pt x="0" y="0"/>
                </a:moveTo>
                <a:lnTo>
                  <a:pt x="8801100" y="0"/>
                </a:lnTo>
                <a:lnTo>
                  <a:pt x="8801100" y="1240536"/>
                </a:lnTo>
                <a:lnTo>
                  <a:pt x="0" y="1240536"/>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4" name="Google Shape;314;p17"/>
          <p:cNvSpPr txBox="1"/>
          <p:nvPr/>
        </p:nvSpPr>
        <p:spPr>
          <a:xfrm>
            <a:off x="3245847" y="2671615"/>
            <a:ext cx="5537412" cy="25545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a:solidFill>
                  <a:schemeClr val="lt1"/>
                </a:solidFill>
                <a:latin typeface="Calibri"/>
                <a:ea typeface="Calibri"/>
                <a:cs typeface="Calibri"/>
                <a:sym typeface="Calibri"/>
              </a:rPr>
              <a:t>Mrs Gabby Hollingshead is our designated person with responsibility for Children Looked After (CLA). She will attend Personal Education Plan (PEP) meetings, PEP reviews and liaise closely with the Virtual School. She liaises with the SENCo to oversee provision that is put into place to support the child’s special educational need and will attend child progress meetings and reviews if required. </a:t>
            </a:r>
            <a:endParaRPr sz="2400">
              <a:solidFill>
                <a:schemeClr val="dk1"/>
              </a:solidFill>
              <a:latin typeface="Calibri"/>
              <a:ea typeface="Calibri"/>
              <a:cs typeface="Calibri"/>
              <a:sym typeface="Calibri"/>
            </a:endParaRPr>
          </a:p>
        </p:txBody>
      </p:sp>
      <p:sp>
        <p:nvSpPr>
          <p:cNvPr id="315" name="Google Shape;315;p17"/>
          <p:cNvSpPr/>
          <p:nvPr/>
        </p:nvSpPr>
        <p:spPr>
          <a:xfrm>
            <a:off x="326374" y="295332"/>
            <a:ext cx="6198714"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rgbClr val="000000"/>
                </a:solidFill>
                <a:latin typeface="Calibri"/>
                <a:ea typeface="Calibri"/>
                <a:cs typeface="Calibri"/>
                <a:sym typeface="Calibri"/>
              </a:rPr>
              <a:t>What are the arrangements for supporting children who are looked after by the LA and have SEND? </a:t>
            </a:r>
            <a:endParaRPr sz="2400">
              <a:solidFill>
                <a:schemeClr val="dk1"/>
              </a:solidFill>
              <a:latin typeface="Calibri"/>
              <a:ea typeface="Calibri"/>
              <a:cs typeface="Calibri"/>
              <a:sym typeface="Calibri"/>
            </a:endParaRPr>
          </a:p>
        </p:txBody>
      </p:sp>
      <p:sp>
        <p:nvSpPr>
          <p:cNvPr id="317" name="Google Shape;317;p17"/>
          <p:cNvSpPr/>
          <p:nvPr/>
        </p:nvSpPr>
        <p:spPr>
          <a:xfrm>
            <a:off x="1006422" y="1900263"/>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8" name="Google Shape;318;p17"/>
          <p:cNvSpPr/>
          <p:nvPr/>
        </p:nvSpPr>
        <p:spPr>
          <a:xfrm>
            <a:off x="573775" y="2816265"/>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19" name="Google Shape;319;p17"/>
          <p:cNvPicPr preferRelativeResize="0"/>
          <p:nvPr/>
        </p:nvPicPr>
        <p:blipFill rotWithShape="1">
          <a:blip r:embed="rId3">
            <a:alphaModFix/>
          </a:blip>
          <a:srcRect/>
          <a:stretch/>
        </p:blipFill>
        <p:spPr>
          <a:xfrm>
            <a:off x="573775" y="2843213"/>
            <a:ext cx="2524987" cy="2519126"/>
          </a:xfrm>
          <a:prstGeom prst="rect">
            <a:avLst/>
          </a:prstGeom>
          <a:noFill/>
          <a:ln>
            <a:noFill/>
          </a:ln>
        </p:spPr>
      </p:pic>
      <p:pic>
        <p:nvPicPr>
          <p:cNvPr id="2" name="Picture 1">
            <a:extLst>
              <a:ext uri="{FF2B5EF4-FFF2-40B4-BE49-F238E27FC236}">
                <a16:creationId xmlns:a16="http://schemas.microsoft.com/office/drawing/2014/main" id="{6CC91087-A18D-F7EF-022D-3387920C08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18"/>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5" name="Google Shape;325;p18"/>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6" name="Google Shape;326;p18"/>
          <p:cNvSpPr/>
          <p:nvPr/>
        </p:nvSpPr>
        <p:spPr>
          <a:xfrm>
            <a:off x="452637" y="303025"/>
            <a:ext cx="6578478"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is the mental health, emotional and social development of children supported?</a:t>
            </a:r>
            <a:endParaRPr sz="2400">
              <a:solidFill>
                <a:schemeClr val="dk1"/>
              </a:solidFill>
              <a:latin typeface="Calibri"/>
              <a:ea typeface="Calibri"/>
              <a:cs typeface="Calibri"/>
              <a:sym typeface="Calibri"/>
            </a:endParaRPr>
          </a:p>
        </p:txBody>
      </p:sp>
      <p:sp>
        <p:nvSpPr>
          <p:cNvPr id="327" name="Google Shape;327;p18"/>
          <p:cNvSpPr txBox="1"/>
          <p:nvPr/>
        </p:nvSpPr>
        <p:spPr>
          <a:xfrm>
            <a:off x="3204071" y="1665449"/>
            <a:ext cx="5613900" cy="5064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700">
                <a:solidFill>
                  <a:schemeClr val="lt1"/>
                </a:solidFill>
                <a:latin typeface="Calibri"/>
                <a:ea typeface="Calibri"/>
                <a:cs typeface="Calibri"/>
                <a:sym typeface="Calibri"/>
              </a:rPr>
              <a:t>Our PSHE curriculum supports the social and emotional needs of all children. For those children with particular social and emotional needs, additional mentorship, nurture groups or targeted intervention groups are made available. The school’s anti-bullying policy outlines the school’s approach to all instances of bullying. </a:t>
            </a:r>
            <a:endParaRPr/>
          </a:p>
          <a:p>
            <a:pPr marL="0" marR="0" lvl="0" indent="0" algn="l" rtl="0">
              <a:spcBef>
                <a:spcPts val="0"/>
              </a:spcBef>
              <a:spcAft>
                <a:spcPts val="0"/>
              </a:spcAft>
              <a:buNone/>
            </a:pPr>
            <a:endParaRPr sz="1700">
              <a:solidFill>
                <a:schemeClr val="lt1"/>
              </a:solidFill>
              <a:latin typeface="Calibri"/>
              <a:ea typeface="Calibri"/>
              <a:cs typeface="Calibri"/>
              <a:sym typeface="Calibri"/>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In addition we offer the following support:</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A member of staff is trained as a Mental health First aider (Miss Wager)</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Weekly PSHE lessons</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Daily check in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Cluster support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Counselling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Zones of regulation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Access to external agencies for expert and bespoke advice and intervention.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Designated 1-1 and small group SEMH intervention using bespoke and research-based interventions. </a:t>
            </a:r>
            <a:endParaRPr/>
          </a:p>
        </p:txBody>
      </p:sp>
      <p:sp>
        <p:nvSpPr>
          <p:cNvPr id="328" name="Google Shape;328;p18"/>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30" name="Google Shape;330;p18"/>
          <p:cNvPicPr preferRelativeResize="0"/>
          <p:nvPr/>
        </p:nvPicPr>
        <p:blipFill rotWithShape="1">
          <a:blip r:embed="rId3">
            <a:alphaModFix/>
          </a:blip>
          <a:srcRect/>
          <a:stretch/>
        </p:blipFill>
        <p:spPr>
          <a:xfrm>
            <a:off x="665450" y="2750321"/>
            <a:ext cx="2354570" cy="2354570"/>
          </a:xfrm>
          <a:prstGeom prst="rect">
            <a:avLst/>
          </a:prstGeom>
          <a:noFill/>
          <a:ln>
            <a:noFill/>
          </a:ln>
        </p:spPr>
      </p:pic>
      <p:pic>
        <p:nvPicPr>
          <p:cNvPr id="2" name="Picture 1">
            <a:extLst>
              <a:ext uri="{FF2B5EF4-FFF2-40B4-BE49-F238E27FC236}">
                <a16:creationId xmlns:a16="http://schemas.microsoft.com/office/drawing/2014/main" id="{0145A6C9-FEAC-6C8E-F65C-405AF7AB128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19"/>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6" name="Google Shape;336;p19"/>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7" name="Google Shape;337;p19"/>
          <p:cNvSpPr/>
          <p:nvPr/>
        </p:nvSpPr>
        <p:spPr>
          <a:xfrm>
            <a:off x="244929" y="230389"/>
            <a:ext cx="6795063"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are the school’s resources/funding allocated and matched to children’s needs? </a:t>
            </a:r>
            <a:endParaRPr sz="2400">
              <a:solidFill>
                <a:schemeClr val="dk1"/>
              </a:solidFill>
              <a:latin typeface="Calibri"/>
              <a:ea typeface="Calibri"/>
              <a:cs typeface="Calibri"/>
              <a:sym typeface="Calibri"/>
            </a:endParaRPr>
          </a:p>
        </p:txBody>
      </p:sp>
      <p:sp>
        <p:nvSpPr>
          <p:cNvPr id="338" name="Google Shape;338;p19"/>
          <p:cNvSpPr txBox="1"/>
          <p:nvPr/>
        </p:nvSpPr>
        <p:spPr>
          <a:xfrm>
            <a:off x="3197958" y="1602864"/>
            <a:ext cx="5597700" cy="5880000"/>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None/>
            </a:pPr>
            <a:r>
              <a:rPr lang="en-GB" sz="1500">
                <a:solidFill>
                  <a:schemeClr val="lt1"/>
                </a:solidFill>
                <a:latin typeface="Calibri"/>
                <a:ea typeface="Calibri"/>
                <a:cs typeface="Calibri"/>
                <a:sym typeface="Calibri"/>
              </a:rPr>
              <a:t>The school spends the money it receives wisely to ensure everyone can succeed. Where necessary, additional Teaching Assistants are employed to support your child. This will usually be in a small group as most children do not need 1:1 support. If a child needs this support, then the money is spent on staffing. The SENCo, Headteacher and class teacher will discuss what will best support your child. Parents are often involved in these decisions. Some money is spent on additional resources e.g. sloping desk tops, laptops, changing equipment, additional adult training etc. </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The school is funded on a notional formula per pupil. Schools are expected to find the first £6,000 from within the school’s budget to support children and young people with SEND who are on the school’s SEN Register.  The school can apply for an EHCP which secures additional, ‘top-up’ funding if it is felt that a child’s needs are above that which can be provided through the notional budget. This is new procedure in the Leeds Authority as previously Funding For Inclusion, or FFI funding would be applied for in order to secure the additional funding. Please note, if your child currently receives FFI top-up funding this will continue until an EHCP is applied or.  The school uses the funds to put appropriate support in place to meet the specific needs of a child.</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The school is committed to supporting parents whose child has a personal budget and we will work together to ensure the funding is used appropriately to best meet the needs of your child.</a:t>
            </a:r>
            <a:endParaRPr/>
          </a:p>
        </p:txBody>
      </p:sp>
      <p:sp>
        <p:nvSpPr>
          <p:cNvPr id="339" name="Google Shape;339;p19"/>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40" name="Google Shape;340;p19"/>
          <p:cNvPicPr preferRelativeResize="0"/>
          <p:nvPr/>
        </p:nvPicPr>
        <p:blipFill rotWithShape="1">
          <a:blip r:embed="rId3">
            <a:alphaModFix/>
          </a:blip>
          <a:srcRect/>
          <a:stretch/>
        </p:blipFill>
        <p:spPr>
          <a:xfrm>
            <a:off x="564899" y="2679069"/>
            <a:ext cx="2564520" cy="2575102"/>
          </a:xfrm>
          <a:prstGeom prst="rect">
            <a:avLst/>
          </a:prstGeom>
          <a:noFill/>
          <a:ln>
            <a:noFill/>
          </a:ln>
        </p:spPr>
      </p:pic>
      <p:pic>
        <p:nvPicPr>
          <p:cNvPr id="2" name="Picture 1">
            <a:extLst>
              <a:ext uri="{FF2B5EF4-FFF2-40B4-BE49-F238E27FC236}">
                <a16:creationId xmlns:a16="http://schemas.microsoft.com/office/drawing/2014/main" id="{99D557C3-EC42-89AB-BB5F-8E6D427E0F0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0"/>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7" name="Google Shape;347;p20"/>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8" name="Google Shape;348;p20"/>
          <p:cNvSpPr/>
          <p:nvPr/>
        </p:nvSpPr>
        <p:spPr>
          <a:xfrm>
            <a:off x="244929" y="463829"/>
            <a:ext cx="6759553"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support do we have for you as a parent of a child with SEND? </a:t>
            </a:r>
            <a:endParaRPr sz="2400">
              <a:solidFill>
                <a:schemeClr val="dk1"/>
              </a:solidFill>
              <a:latin typeface="Calibri"/>
              <a:ea typeface="Calibri"/>
              <a:cs typeface="Calibri"/>
              <a:sym typeface="Calibri"/>
            </a:endParaRPr>
          </a:p>
        </p:txBody>
      </p:sp>
      <p:sp>
        <p:nvSpPr>
          <p:cNvPr id="349" name="Google Shape;349;p20"/>
          <p:cNvSpPr txBox="1"/>
          <p:nvPr/>
        </p:nvSpPr>
        <p:spPr>
          <a:xfrm>
            <a:off x="3120575" y="1666575"/>
            <a:ext cx="5597700" cy="4879200"/>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l" rtl="0">
              <a:spcBef>
                <a:spcPts val="0"/>
              </a:spcBef>
              <a:spcAft>
                <a:spcPts val="0"/>
              </a:spcAft>
              <a:buNone/>
            </a:pPr>
            <a:r>
              <a:rPr lang="en-GB" sz="1500">
                <a:solidFill>
                  <a:schemeClr val="lt1"/>
                </a:solidFill>
                <a:latin typeface="Calibri"/>
                <a:ea typeface="Calibri"/>
                <a:cs typeface="Calibri"/>
                <a:sym typeface="Calibri"/>
              </a:rPr>
              <a:t>As a parent, you can arrange to meet the class teacher before or after school by phoning the office where we will be happy to discuss your child's progress and any concerns you may have.  Teachers are happy to share successful strategies used in school which can be used by parents at home. Miss Johnstonis also available to help answer any  further questions you may have about your child's needs.</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Within school, we can offer you a range of support to help meet your child's needs both in school and at home:</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All information from outside agencies will be shared with you personally or through written reports.</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Class teachers will share Individual Provision Maps with you on a termly basis and discuss the progress made towards individual targets.</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Sometimes many agencies are involved in supporting your child and to help manage and coordinate all these people an Early Help Plan, if appropriate, may be set up so that you can meet regularly with all agencies involved.</a:t>
            </a:r>
            <a:endParaRPr sz="1500">
              <a:solidFill>
                <a:schemeClr val="lt1"/>
              </a:solidFill>
              <a:latin typeface="Calibri"/>
              <a:ea typeface="Calibri"/>
              <a:cs typeface="Calibri"/>
              <a:sym typeface="Calibri"/>
            </a:endParaRPr>
          </a:p>
          <a:p>
            <a:pPr marL="0" marR="0" lvl="0" indent="0" algn="l" rtl="0">
              <a:spcBef>
                <a:spcPts val="0"/>
              </a:spcBef>
              <a:spcAft>
                <a:spcPts val="0"/>
              </a:spcAft>
              <a:buNone/>
            </a:pPr>
            <a:endParaRPr sz="15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We hold termly coffee mornings for parents/carers of children with SEND. We aim to include external visitors and offer the opportunity for you to decide topics to discuss in the sessions.</a:t>
            </a:r>
            <a:endParaRPr sz="1500">
              <a:solidFill>
                <a:schemeClr val="lt1"/>
              </a:solidFill>
              <a:latin typeface="Calibri"/>
              <a:ea typeface="Calibri"/>
              <a:cs typeface="Calibri"/>
              <a:sym typeface="Calibri"/>
            </a:endParaRPr>
          </a:p>
          <a:p>
            <a:pPr marL="0" marR="0" lvl="0" indent="0" algn="l" rtl="0">
              <a:spcBef>
                <a:spcPts val="0"/>
              </a:spcBef>
              <a:spcAft>
                <a:spcPts val="0"/>
              </a:spcAft>
              <a:buNone/>
            </a:pPr>
            <a:endParaRPr sz="15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If you would like more information about the Leeds Local Authority Offer, please visit the authority website </a:t>
            </a:r>
            <a:r>
              <a:rPr lang="en-GB" sz="1400" b="1" u="sng">
                <a:solidFill>
                  <a:schemeClr val="lt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https://leedslocaloffer.org.uk/#!/directory</a:t>
            </a:r>
            <a:endParaRPr sz="1400">
              <a:solidFill>
                <a:schemeClr val="lt1"/>
              </a:solidFill>
              <a:latin typeface="Calibri"/>
              <a:ea typeface="Calibri"/>
              <a:cs typeface="Calibri"/>
              <a:sym typeface="Calibri"/>
            </a:endParaRPr>
          </a:p>
        </p:txBody>
      </p:sp>
      <p:sp>
        <p:nvSpPr>
          <p:cNvPr id="350" name="Google Shape;350;p20"/>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51" name="Google Shape;351;p20"/>
          <p:cNvPicPr preferRelativeResize="0"/>
          <p:nvPr/>
        </p:nvPicPr>
        <p:blipFill rotWithShape="1">
          <a:blip r:embed="rId4">
            <a:alphaModFix/>
          </a:blip>
          <a:srcRect/>
          <a:stretch/>
        </p:blipFill>
        <p:spPr>
          <a:xfrm>
            <a:off x="644991" y="2679069"/>
            <a:ext cx="2475581" cy="2575102"/>
          </a:xfrm>
          <a:prstGeom prst="rect">
            <a:avLst/>
          </a:prstGeom>
          <a:noFill/>
          <a:ln>
            <a:noFill/>
          </a:ln>
        </p:spPr>
      </p:pic>
      <p:pic>
        <p:nvPicPr>
          <p:cNvPr id="2" name="Picture 1">
            <a:extLst>
              <a:ext uri="{FF2B5EF4-FFF2-40B4-BE49-F238E27FC236}">
                <a16:creationId xmlns:a16="http://schemas.microsoft.com/office/drawing/2014/main" id="{5E1A9D4C-ED9A-A6F5-658B-F02BC6EEC9C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1"/>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8" name="Google Shape;358;p21"/>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9" name="Google Shape;359;p21"/>
          <p:cNvSpPr/>
          <p:nvPr/>
        </p:nvSpPr>
        <p:spPr>
          <a:xfrm>
            <a:off x="244929" y="463829"/>
            <a:ext cx="6954157"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we support your child when leaving this school or moving to another class?</a:t>
            </a:r>
            <a:endParaRPr sz="2400">
              <a:solidFill>
                <a:schemeClr val="dk1"/>
              </a:solidFill>
              <a:latin typeface="Calibri"/>
              <a:ea typeface="Calibri"/>
              <a:cs typeface="Calibri"/>
              <a:sym typeface="Calibri"/>
            </a:endParaRPr>
          </a:p>
        </p:txBody>
      </p:sp>
      <p:sp>
        <p:nvSpPr>
          <p:cNvPr id="360" name="Google Shape;360;p21"/>
          <p:cNvSpPr txBox="1"/>
          <p:nvPr/>
        </p:nvSpPr>
        <p:spPr>
          <a:xfrm>
            <a:off x="3197958" y="1777032"/>
            <a:ext cx="5597699" cy="47243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500">
                <a:solidFill>
                  <a:schemeClr val="lt1"/>
                </a:solidFill>
                <a:latin typeface="Calibri"/>
                <a:ea typeface="Calibri"/>
                <a:cs typeface="Calibri"/>
                <a:sym typeface="Calibri"/>
              </a:rPr>
              <a:t>We recognise that transitions can be difficult for a child with SEND and take steps to ensure that any transition is as smooth as possible.</a:t>
            </a:r>
            <a:endParaRPr/>
          </a:p>
          <a:p>
            <a:pPr marL="0" marR="0" lvl="0" indent="0" algn="l" rtl="0">
              <a:spcBef>
                <a:spcPts val="0"/>
              </a:spcBef>
              <a:spcAft>
                <a:spcPts val="0"/>
              </a:spcAft>
              <a:buNone/>
            </a:pPr>
            <a:endParaRPr sz="800" b="1">
              <a:solidFill>
                <a:schemeClr val="lt1"/>
              </a:solidFill>
              <a:latin typeface="Calibri"/>
              <a:ea typeface="Calibri"/>
              <a:cs typeface="Calibri"/>
              <a:sym typeface="Calibri"/>
            </a:endParaRPr>
          </a:p>
          <a:p>
            <a:pPr marL="0" marR="0" lvl="0" indent="0" algn="l" rtl="0">
              <a:spcBef>
                <a:spcPts val="0"/>
              </a:spcBef>
              <a:spcAft>
                <a:spcPts val="0"/>
              </a:spcAft>
              <a:buNone/>
            </a:pPr>
            <a:r>
              <a:rPr lang="en-GB" sz="1500" b="1">
                <a:solidFill>
                  <a:schemeClr val="lt1"/>
                </a:solidFill>
                <a:latin typeface="Calibri"/>
                <a:ea typeface="Calibri"/>
                <a:cs typeface="Calibri"/>
                <a:sym typeface="Calibri"/>
              </a:rPr>
              <a:t>If your child is moving to another school or moving into Year 7 we will:</a:t>
            </a:r>
            <a:endParaRPr sz="15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Contact the school SENCo and ensure they know about any special arrangements or support that needs to be made for your child prior to their arrival.</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Make sure that all records about your child are passed on quickly to the receiving school.</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Arrange, wherever possible, additional transition visits for children with SEND.</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Arrange, wherever possible, further parent information visits.</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b="1">
                <a:solidFill>
                  <a:schemeClr val="lt1"/>
                </a:solidFill>
                <a:latin typeface="Calibri"/>
                <a:ea typeface="Calibri"/>
                <a:cs typeface="Calibri"/>
                <a:sym typeface="Calibri"/>
              </a:rPr>
              <a:t>When moving classes in school:</a:t>
            </a:r>
            <a:endParaRPr sz="15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Transition meetings are held between current and receiving classes to share all information related to individual children and set new targets for the coming term.</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Children will have opportunities to spend additional transition days with their new class teacher, in their new class, during the last half of the Summer Term.</a:t>
            </a:r>
            <a:endParaRPr/>
          </a:p>
        </p:txBody>
      </p:sp>
      <p:sp>
        <p:nvSpPr>
          <p:cNvPr id="361" name="Google Shape;361;p21"/>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62" name="Google Shape;362;p21"/>
          <p:cNvPicPr preferRelativeResize="0"/>
          <p:nvPr/>
        </p:nvPicPr>
        <p:blipFill rotWithShape="1">
          <a:blip r:embed="rId3">
            <a:alphaModFix/>
          </a:blip>
          <a:srcRect/>
          <a:stretch/>
        </p:blipFill>
        <p:spPr>
          <a:xfrm>
            <a:off x="579412" y="2679069"/>
            <a:ext cx="2527275" cy="2575102"/>
          </a:xfrm>
          <a:prstGeom prst="rect">
            <a:avLst/>
          </a:prstGeom>
          <a:noFill/>
          <a:ln>
            <a:noFill/>
          </a:ln>
        </p:spPr>
      </p:pic>
      <p:pic>
        <p:nvPicPr>
          <p:cNvPr id="2" name="Picture 1">
            <a:extLst>
              <a:ext uri="{FF2B5EF4-FFF2-40B4-BE49-F238E27FC236}">
                <a16:creationId xmlns:a16="http://schemas.microsoft.com/office/drawing/2014/main" id="{31E08472-F310-F5C0-BEF5-5E7871E4E2B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22"/>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9" name="Google Shape;369;p22"/>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0" name="Google Shape;370;p22"/>
          <p:cNvSpPr/>
          <p:nvPr/>
        </p:nvSpPr>
        <p:spPr>
          <a:xfrm>
            <a:off x="271671" y="523917"/>
            <a:ext cx="596537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policies support my child with SEND? </a:t>
            </a:r>
            <a:endParaRPr sz="2400">
              <a:solidFill>
                <a:schemeClr val="dk1"/>
              </a:solidFill>
              <a:latin typeface="Calibri"/>
              <a:ea typeface="Calibri"/>
              <a:cs typeface="Calibri"/>
              <a:sym typeface="Calibri"/>
            </a:endParaRPr>
          </a:p>
        </p:txBody>
      </p:sp>
      <p:sp>
        <p:nvSpPr>
          <p:cNvPr id="371" name="Google Shape;371;p22"/>
          <p:cNvSpPr txBox="1"/>
          <p:nvPr/>
        </p:nvSpPr>
        <p:spPr>
          <a:xfrm>
            <a:off x="3285042" y="1897876"/>
            <a:ext cx="5451929" cy="44165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These  policies have been written to further support your child within school. They are available to read either on the school website or copies can be requested from the school office:</a:t>
            </a:r>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a:p>
            <a:pPr marL="0" marR="0" lvl="0" indent="0" algn="l" rtl="0">
              <a:spcBef>
                <a:spcPts val="600"/>
              </a:spcBef>
              <a:spcAft>
                <a:spcPts val="0"/>
              </a:spcAft>
              <a:buNone/>
            </a:pPr>
            <a:r>
              <a:rPr lang="en-GB" sz="1800">
                <a:solidFill>
                  <a:schemeClr val="lt1"/>
                </a:solidFill>
                <a:latin typeface="Calibri"/>
                <a:ea typeface="Calibri"/>
                <a:cs typeface="Calibri"/>
                <a:sym typeface="Calibri"/>
              </a:rPr>
              <a:t>Special Educational Needs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Accessibility Plan</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Behaviour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Teaching and Learning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Safeguarding/Child Protection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Health and Safety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Complaints Policy</a:t>
            </a:r>
            <a:endParaRPr/>
          </a:p>
        </p:txBody>
      </p:sp>
      <p:sp>
        <p:nvSpPr>
          <p:cNvPr id="372" name="Google Shape;372;p22"/>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73" name="Google Shape;373;p22"/>
          <p:cNvPicPr preferRelativeResize="0"/>
          <p:nvPr/>
        </p:nvPicPr>
        <p:blipFill rotWithShape="1">
          <a:blip r:embed="rId3">
            <a:alphaModFix/>
          </a:blip>
          <a:srcRect/>
          <a:stretch/>
        </p:blipFill>
        <p:spPr>
          <a:xfrm>
            <a:off x="638926" y="2695906"/>
            <a:ext cx="2481646" cy="2558265"/>
          </a:xfrm>
          <a:prstGeom prst="rect">
            <a:avLst/>
          </a:prstGeom>
          <a:noFill/>
          <a:ln>
            <a:noFill/>
          </a:ln>
        </p:spPr>
      </p:pic>
      <p:pic>
        <p:nvPicPr>
          <p:cNvPr id="2" name="Picture 1">
            <a:extLst>
              <a:ext uri="{FF2B5EF4-FFF2-40B4-BE49-F238E27FC236}">
                <a16:creationId xmlns:a16="http://schemas.microsoft.com/office/drawing/2014/main" id="{B09FA205-9D5A-F15A-FD63-83BC00D630D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23"/>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0" name="Google Shape;380;p23"/>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1" name="Google Shape;381;p23"/>
          <p:cNvSpPr/>
          <p:nvPr/>
        </p:nvSpPr>
        <p:spPr>
          <a:xfrm>
            <a:off x="181707" y="303368"/>
            <a:ext cx="6956528"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are the arrangements for handling complaints from parents about the SEND provision made at school?</a:t>
            </a:r>
            <a:endParaRPr sz="2400">
              <a:solidFill>
                <a:schemeClr val="dk1"/>
              </a:solidFill>
              <a:latin typeface="Calibri"/>
              <a:ea typeface="Calibri"/>
              <a:cs typeface="Calibri"/>
              <a:sym typeface="Calibri"/>
            </a:endParaRPr>
          </a:p>
        </p:txBody>
      </p:sp>
      <p:sp>
        <p:nvSpPr>
          <p:cNvPr id="382" name="Google Shape;382;p23"/>
          <p:cNvSpPr txBox="1"/>
          <p:nvPr/>
        </p:nvSpPr>
        <p:spPr>
          <a:xfrm>
            <a:off x="3212157" y="2679069"/>
            <a:ext cx="5597699"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The first person to contact to share any concerns you may have is your child’s class teacher. Parents and/or the class teacher may want the SENCo to join the conversation – this is often helpful when a child has more complex barriers to their learning. Experience tells us that this is the most helpful way to solve frustrations. </a:t>
            </a:r>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If this is not possible, a parent or carer can use the school’s complaint process. A copy of this can be obtained from the school office or on our website. </a:t>
            </a:r>
            <a:endParaRPr/>
          </a:p>
        </p:txBody>
      </p:sp>
      <p:sp>
        <p:nvSpPr>
          <p:cNvPr id="383" name="Google Shape;383;p23"/>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85" name="Google Shape;385;p23"/>
          <p:cNvPicPr preferRelativeResize="0"/>
          <p:nvPr/>
        </p:nvPicPr>
        <p:blipFill rotWithShape="1">
          <a:blip r:embed="rId3">
            <a:alphaModFix/>
          </a:blip>
          <a:srcRect/>
          <a:stretch/>
        </p:blipFill>
        <p:spPr>
          <a:xfrm>
            <a:off x="440207" y="2679069"/>
            <a:ext cx="2805056" cy="2805056"/>
          </a:xfrm>
          <a:prstGeom prst="rect">
            <a:avLst/>
          </a:prstGeom>
          <a:noFill/>
          <a:ln>
            <a:noFill/>
          </a:ln>
        </p:spPr>
      </p:pic>
      <p:pic>
        <p:nvPicPr>
          <p:cNvPr id="2" name="Picture 1">
            <a:extLst>
              <a:ext uri="{FF2B5EF4-FFF2-40B4-BE49-F238E27FC236}">
                <a16:creationId xmlns:a16="http://schemas.microsoft.com/office/drawing/2014/main" id="{14143D38-6186-8096-8A11-4DEAB79309E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311</TotalTime>
  <Words>4251</Words>
  <Application>Microsoft Office PowerPoint</Application>
  <PresentationFormat>On-screen Show (4:3)</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 Winkley</dc:creator>
  <cp:lastModifiedBy>Amy Johnston</cp:lastModifiedBy>
  <cp:revision>5</cp:revision>
  <dcterms:created xsi:type="dcterms:W3CDTF">2016-11-14T08:33:56Z</dcterms:created>
  <dcterms:modified xsi:type="dcterms:W3CDTF">2026-01-14T10:18:45Z</dcterms:modified>
</cp:coreProperties>
</file>