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3"/>
  </p:notesMasterIdLst>
  <p:sldIdLst>
    <p:sldId id="256" r:id="rId2"/>
  </p:sldIdLst>
  <p:sldSz cx="10693400" cy="7556500"/>
  <p:notesSz cx="6858000" cy="9144000"/>
  <p:embeddedFontLst>
    <p:embeddedFont>
      <p:font typeface="Arimo" panose="020B0604020202020204" charset="0"/>
      <p:regular r:id="rId4"/>
    </p:embeddedFont>
    <p:embeddedFont>
      <p:font typeface="Pirou" panose="020B0604020202020204" charset="0"/>
      <p:regular r:id="rId5"/>
    </p:embeddedFont>
    <p:embeddedFont>
      <p:font typeface="Sassoon Infant Rg" panose="02000503030000020003" pitchFamily="2" charset="0"/>
      <p:regular r:id="rId6"/>
      <p:bold r:id="rId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71" d="100"/>
          <a:sy n="71" d="100"/>
        </p:scale>
        <p:origin x="1440"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notesMaster" Target="notesMasters/notesMaster1.xml"/><Relationship Id="rId7" Type="http://schemas.openxmlformats.org/officeDocument/2006/relationships/font" Target="fonts/font4.fntdata"/><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tableStyles" Target="tableStyles.xml"/><Relationship Id="rId5" Type="http://schemas.openxmlformats.org/officeDocument/2006/relationships/font" Target="fonts/font2.fntdata"/><Relationship Id="rId10" Type="http://schemas.openxmlformats.org/officeDocument/2006/relationships/theme" Target="theme/theme1.xml"/><Relationship Id="rId4" Type="http://schemas.openxmlformats.org/officeDocument/2006/relationships/font" Target="fonts/font1.fntdata"/><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4A45A9-8D22-4BDA-A07C-64D198F7EB88}" type="datetimeFigureOut">
              <a:rPr lang="en-GB" smtClean="0"/>
              <a:t>11/09/2026</a:t>
            </a:fld>
            <a:endParaRPr lang="en-GB"/>
          </a:p>
        </p:txBody>
      </p:sp>
      <p:sp>
        <p:nvSpPr>
          <p:cNvPr id="4" name="Slide Image Placeholder 3"/>
          <p:cNvSpPr>
            <a:spLocks noGrp="1" noRot="1" noChangeAspect="1"/>
          </p:cNvSpPr>
          <p:nvPr>
            <p:ph type="sldImg" idx="2"/>
          </p:nvPr>
        </p:nvSpPr>
        <p:spPr>
          <a:xfrm>
            <a:off x="1244600" y="1143000"/>
            <a:ext cx="4368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04824E-62E5-4763-8A26-AA783EE430D8}" type="slidenum">
              <a:rPr lang="en-GB" smtClean="0"/>
              <a:t>‹#›</a:t>
            </a:fld>
            <a:endParaRPr lang="en-GB"/>
          </a:p>
        </p:txBody>
      </p:sp>
    </p:spTree>
    <p:extLst>
      <p:ext uri="{BB962C8B-B14F-4D97-AF65-F5344CB8AC3E}">
        <p14:creationId xmlns:p14="http://schemas.microsoft.com/office/powerpoint/2010/main" val="13374998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204824E-62E5-4763-8A26-AA783EE430D8}" type="slidenum">
              <a:rPr lang="en-GB" smtClean="0"/>
              <a:t>1</a:t>
            </a:fld>
            <a:endParaRPr lang="en-GB"/>
          </a:p>
        </p:txBody>
      </p:sp>
    </p:spTree>
    <p:extLst>
      <p:ext uri="{BB962C8B-B14F-4D97-AF65-F5344CB8AC3E}">
        <p14:creationId xmlns:p14="http://schemas.microsoft.com/office/powerpoint/2010/main" val="20007035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6000"/>
            <a:lum/>
          </a:blip>
          <a:srcRect/>
          <a:stretch>
            <a:fillRect b="-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8"/>
          <p:cNvGrpSpPr/>
          <p:nvPr/>
        </p:nvGrpSpPr>
        <p:grpSpPr>
          <a:xfrm>
            <a:off x="317500" y="246744"/>
            <a:ext cx="10028063" cy="7012566"/>
            <a:chOff x="0" y="0"/>
            <a:chExt cx="3534663" cy="2464144"/>
          </a:xfrm>
        </p:grpSpPr>
        <p:sp>
          <p:nvSpPr>
            <p:cNvPr id="9" name="Freeform 9"/>
            <p:cNvSpPr/>
            <p:nvPr/>
          </p:nvSpPr>
          <p:spPr>
            <a:xfrm>
              <a:off x="0" y="0"/>
              <a:ext cx="3534663" cy="2464144"/>
            </a:xfrm>
            <a:custGeom>
              <a:avLst/>
              <a:gdLst/>
              <a:ahLst/>
              <a:cxnLst/>
              <a:rect l="l" t="t" r="r" b="b"/>
              <a:pathLst>
                <a:path w="3534663" h="2464144">
                  <a:moveTo>
                    <a:pt x="31398" y="0"/>
                  </a:moveTo>
                  <a:lnTo>
                    <a:pt x="3503265" y="0"/>
                  </a:lnTo>
                  <a:cubicBezTo>
                    <a:pt x="3520606" y="0"/>
                    <a:pt x="3534663" y="14057"/>
                    <a:pt x="3534663" y="31398"/>
                  </a:cubicBezTo>
                  <a:lnTo>
                    <a:pt x="3534663" y="2432746"/>
                  </a:lnTo>
                  <a:cubicBezTo>
                    <a:pt x="3534663" y="2450086"/>
                    <a:pt x="3520606" y="2464144"/>
                    <a:pt x="3503265" y="2464144"/>
                  </a:cubicBezTo>
                  <a:lnTo>
                    <a:pt x="31398" y="2464144"/>
                  </a:lnTo>
                  <a:cubicBezTo>
                    <a:pt x="23071" y="2464144"/>
                    <a:pt x="15085" y="2460836"/>
                    <a:pt x="9196" y="2454948"/>
                  </a:cubicBezTo>
                  <a:cubicBezTo>
                    <a:pt x="3308" y="2449059"/>
                    <a:pt x="0" y="2441073"/>
                    <a:pt x="0" y="2432746"/>
                  </a:cubicBezTo>
                  <a:lnTo>
                    <a:pt x="0" y="31398"/>
                  </a:lnTo>
                  <a:cubicBezTo>
                    <a:pt x="0" y="14057"/>
                    <a:pt x="14057" y="0"/>
                    <a:pt x="31398" y="0"/>
                  </a:cubicBezTo>
                  <a:close/>
                </a:path>
              </a:pathLst>
            </a:custGeom>
            <a:solidFill>
              <a:srgbClr val="FFFFFF"/>
            </a:solidFill>
            <a:ln w="19050" cap="rnd">
              <a:solidFill>
                <a:srgbClr val="40797D"/>
              </a:solidFill>
              <a:prstDash val="solid"/>
              <a:round/>
            </a:ln>
          </p:spPr>
        </p:sp>
        <p:sp>
          <p:nvSpPr>
            <p:cNvPr id="10" name="TextBox 10"/>
            <p:cNvSpPr txBox="1"/>
            <p:nvPr/>
          </p:nvSpPr>
          <p:spPr>
            <a:xfrm>
              <a:off x="0" y="-47625"/>
              <a:ext cx="3534663" cy="2511769"/>
            </a:xfrm>
            <a:prstGeom prst="rect">
              <a:avLst/>
            </a:prstGeom>
          </p:spPr>
          <p:txBody>
            <a:bodyPr lIns="50800" tIns="50800" rIns="50800" bIns="50800" rtlCol="0" anchor="ctr"/>
            <a:lstStyle/>
            <a:p>
              <a:pPr algn="ctr">
                <a:lnSpc>
                  <a:spcPts val="1960"/>
                </a:lnSpc>
              </a:pPr>
              <a:endParaRPr/>
            </a:p>
            <a:p>
              <a:pPr algn="ctr">
                <a:lnSpc>
                  <a:spcPts val="1960"/>
                </a:lnSpc>
              </a:pPr>
              <a:r>
                <a:rPr lang="en-US" sz="1400">
                  <a:solidFill>
                    <a:srgbClr val="000000"/>
                  </a:solidFill>
                  <a:latin typeface="Arimo"/>
                  <a:ea typeface="Arimo"/>
                  <a:cs typeface="Arimo"/>
                  <a:sym typeface="Arimo"/>
                </a:rPr>
                <a:t> </a:t>
              </a:r>
            </a:p>
            <a:p>
              <a:pPr algn="ctr">
                <a:lnSpc>
                  <a:spcPts val="1960"/>
                </a:lnSpc>
              </a:pPr>
              <a:endParaRPr lang="en-US" sz="1400">
                <a:solidFill>
                  <a:srgbClr val="000000"/>
                </a:solidFill>
                <a:latin typeface="Arimo"/>
                <a:ea typeface="Arimo"/>
                <a:cs typeface="Arimo"/>
                <a:sym typeface="Arimo"/>
              </a:endParaRPr>
            </a:p>
          </p:txBody>
        </p:sp>
      </p:grpSp>
      <p:sp>
        <p:nvSpPr>
          <p:cNvPr id="11" name="Freeform 11"/>
          <p:cNvSpPr/>
          <p:nvPr/>
        </p:nvSpPr>
        <p:spPr>
          <a:xfrm>
            <a:off x="7607216" y="492298"/>
            <a:ext cx="2209800" cy="2142952"/>
          </a:xfrm>
          <a:custGeom>
            <a:avLst/>
            <a:gdLst/>
            <a:ahLst/>
            <a:cxnLst/>
            <a:rect l="l" t="t" r="r" b="b"/>
            <a:pathLst>
              <a:path w="2113084" h="2113084">
                <a:moveTo>
                  <a:pt x="0" y="0"/>
                </a:moveTo>
                <a:lnTo>
                  <a:pt x="2113085" y="0"/>
                </a:lnTo>
                <a:lnTo>
                  <a:pt x="2113085" y="2113085"/>
                </a:lnTo>
                <a:lnTo>
                  <a:pt x="0" y="2113085"/>
                </a:lnTo>
                <a:lnTo>
                  <a:pt x="0" y="0"/>
                </a:lnTo>
                <a:close/>
              </a:path>
            </a:pathLst>
          </a:custGeom>
          <a:blipFill>
            <a:blip r:embed="rId3"/>
            <a:stretch>
              <a:fillRect/>
            </a:stretch>
          </a:blipFill>
        </p:spPr>
      </p:sp>
      <p:grpSp>
        <p:nvGrpSpPr>
          <p:cNvPr id="12" name="Group 12"/>
          <p:cNvGrpSpPr/>
          <p:nvPr/>
        </p:nvGrpSpPr>
        <p:grpSpPr>
          <a:xfrm>
            <a:off x="-904225" y="-53946"/>
            <a:ext cx="7815813" cy="1079760"/>
            <a:chOff x="400192" y="-38100"/>
            <a:chExt cx="10421083" cy="1439681"/>
          </a:xfrm>
        </p:grpSpPr>
        <p:sp>
          <p:nvSpPr>
            <p:cNvPr id="13" name="TextBox 13"/>
            <p:cNvSpPr txBox="1"/>
            <p:nvPr/>
          </p:nvSpPr>
          <p:spPr>
            <a:xfrm>
              <a:off x="1499333" y="660155"/>
              <a:ext cx="9321942" cy="741426"/>
            </a:xfrm>
            <a:prstGeom prst="rect">
              <a:avLst/>
            </a:prstGeom>
          </p:spPr>
          <p:txBody>
            <a:bodyPr lIns="0" tIns="0" rIns="0" bIns="0" rtlCol="0" anchor="t">
              <a:spAutoFit/>
            </a:bodyPr>
            <a:lstStyle/>
            <a:p>
              <a:pPr algn="ctr">
                <a:lnSpc>
                  <a:spcPts val="3973"/>
                </a:lnSpc>
              </a:pPr>
              <a:r>
                <a:rPr lang="en-US" sz="4272" dirty="0">
                  <a:solidFill>
                    <a:srgbClr val="000000"/>
                  </a:solidFill>
                  <a:latin typeface="Pirou"/>
                  <a:ea typeface="Pirou"/>
                  <a:cs typeface="Pirou"/>
                  <a:sym typeface="Pirou"/>
                </a:rPr>
                <a:t>YEAR 1: Autumn 1</a:t>
              </a:r>
            </a:p>
          </p:txBody>
        </p:sp>
        <p:sp>
          <p:nvSpPr>
            <p:cNvPr id="14" name="TextBox 14"/>
            <p:cNvSpPr txBox="1"/>
            <p:nvPr/>
          </p:nvSpPr>
          <p:spPr>
            <a:xfrm>
              <a:off x="400192" y="-38100"/>
              <a:ext cx="8521558" cy="462673"/>
            </a:xfrm>
            <a:prstGeom prst="rect">
              <a:avLst/>
            </a:prstGeom>
          </p:spPr>
          <p:txBody>
            <a:bodyPr lIns="0" tIns="0" rIns="0" bIns="0" rtlCol="0" anchor="t">
              <a:spAutoFit/>
            </a:bodyPr>
            <a:lstStyle/>
            <a:p>
              <a:pPr algn="ctr">
                <a:lnSpc>
                  <a:spcPts val="2939"/>
                </a:lnSpc>
              </a:pPr>
              <a:endParaRPr/>
            </a:p>
          </p:txBody>
        </p:sp>
      </p:grpSp>
      <p:sp>
        <p:nvSpPr>
          <p:cNvPr id="15" name="AutoShape 2">
            <a:extLst>
              <a:ext uri="{FF2B5EF4-FFF2-40B4-BE49-F238E27FC236}">
                <a16:creationId xmlns:a16="http://schemas.microsoft.com/office/drawing/2014/main" id="{A53B3F9E-CE0C-4A07-829B-C7F253645210}"/>
              </a:ext>
            </a:extLst>
          </p:cNvPr>
          <p:cNvSpPr>
            <a:spLocks noChangeArrowheads="1"/>
          </p:cNvSpPr>
          <p:nvPr/>
        </p:nvSpPr>
        <p:spPr bwMode="auto">
          <a:xfrm>
            <a:off x="363978" y="1043500"/>
            <a:ext cx="3598143" cy="6157913"/>
          </a:xfrm>
          <a:prstGeom prst="roundRect">
            <a:avLst>
              <a:gd name="adj" fmla="val 16667"/>
            </a:avLst>
          </a:prstGeom>
          <a:solidFill>
            <a:srgbClr val="FFFFFF"/>
          </a:solidFill>
          <a:ln w="25400" algn="ctr">
            <a:solidFill>
              <a:srgbClr val="FF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algn="ctr"/>
            <a:r>
              <a:rPr lang="en-GB" sz="1400" b="1" u="sng" dirty="0">
                <a:latin typeface="Sassoon Infant Rg" panose="02000503030000020003" pitchFamily="2" charset="0"/>
                <a:ea typeface="Sassoon Infant Rg" panose="02000503030000020003" pitchFamily="2" charset="0"/>
              </a:rPr>
              <a:t>English/Writing Key texts</a:t>
            </a:r>
          </a:p>
          <a:p>
            <a:pPr algn="ctr"/>
            <a:endParaRPr lang="en-GB" sz="1400" dirty="0">
              <a:latin typeface="Sassoon Infant Rg" panose="02000503030000020003" pitchFamily="2" charset="0"/>
              <a:ea typeface="Sassoon Infant Rg" panose="02000503030000020003" pitchFamily="2" charset="0"/>
            </a:endParaRPr>
          </a:p>
          <a:p>
            <a:pPr algn="ctr"/>
            <a:r>
              <a:rPr lang="en-GB" sz="1400" dirty="0">
                <a:latin typeface="Sassoon Infant Rg" panose="02000503030000020003" pitchFamily="2" charset="0"/>
                <a:ea typeface="Sassoon Infant Rg" panose="02000503030000020003" pitchFamily="2" charset="0"/>
              </a:rPr>
              <a:t> Funny Bones </a:t>
            </a:r>
          </a:p>
          <a:p>
            <a:pPr algn="ctr"/>
            <a:r>
              <a:rPr lang="en-GB" sz="1400" dirty="0">
                <a:latin typeface="Sassoon Infant Rg" panose="02000503030000020003" pitchFamily="2" charset="0"/>
                <a:ea typeface="Sassoon Infant Rg" panose="02000503030000020003" pitchFamily="2" charset="0"/>
              </a:rPr>
              <a:t>The enormous Turnip</a:t>
            </a:r>
          </a:p>
          <a:p>
            <a:pPr algn="ctr"/>
            <a:r>
              <a:rPr lang="en-GB" sz="1400" dirty="0">
                <a:latin typeface="Sassoon Infant Rg" panose="02000503030000020003" pitchFamily="2" charset="0"/>
                <a:ea typeface="Sassoon Infant Rg" panose="02000503030000020003" pitchFamily="2" charset="0"/>
              </a:rPr>
              <a:t>My family, Your Family</a:t>
            </a:r>
          </a:p>
          <a:p>
            <a:endParaRPr lang="en-GB" sz="1400" dirty="0"/>
          </a:p>
          <a:p>
            <a:endParaRPr lang="en-GB" sz="1400" dirty="0"/>
          </a:p>
          <a:p>
            <a:endParaRPr lang="en-GB" sz="1400" dirty="0"/>
          </a:p>
          <a:p>
            <a:endParaRPr lang="en-GB" sz="1400" dirty="0"/>
          </a:p>
          <a:p>
            <a:pPr algn="ctr"/>
            <a:endParaRPr lang="en-GB" sz="1600" dirty="0"/>
          </a:p>
          <a:p>
            <a:pPr algn="ctr"/>
            <a:r>
              <a:rPr lang="en-GB" sz="1600" dirty="0">
                <a:latin typeface="Sassoon Infant Rg" panose="02000503030000020003" pitchFamily="2" charset="0"/>
                <a:ea typeface="Sassoon Infant Rg" panose="02000503030000020003" pitchFamily="2" charset="0"/>
              </a:rPr>
              <a:t>We are learning to explore the books physically, acting out and recreating aspects of the story. We are also learning to explore what happens next by sequencing, building upon prior knowledge and through prediction. We are learning to build simple sentences, remembering to use our finger spaces, capital letters and full stops creating simple reports and retelling the story. We will incorporate our phonics to build sentences and words. We will continue to build confidence in our hand writing through daily practice.</a:t>
            </a:r>
          </a:p>
        </p:txBody>
      </p:sp>
      <p:pic>
        <p:nvPicPr>
          <p:cNvPr id="22" name="Picture 21">
            <a:extLst>
              <a:ext uri="{FF2B5EF4-FFF2-40B4-BE49-F238E27FC236}">
                <a16:creationId xmlns:a16="http://schemas.microsoft.com/office/drawing/2014/main" id="{3521321B-03ED-4FA9-A19C-FB6B43024A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34630" y="2635250"/>
            <a:ext cx="2692246" cy="4577702"/>
          </a:xfrm>
          <a:prstGeom prst="rect">
            <a:avLst/>
          </a:prstGeom>
        </p:spPr>
      </p:pic>
      <p:sp>
        <p:nvSpPr>
          <p:cNvPr id="20" name="Rectangle 19">
            <a:extLst>
              <a:ext uri="{FF2B5EF4-FFF2-40B4-BE49-F238E27FC236}">
                <a16:creationId xmlns:a16="http://schemas.microsoft.com/office/drawing/2014/main" id="{28FB88A0-17E9-4C23-BDB3-CAE1D8327B45}"/>
              </a:ext>
            </a:extLst>
          </p:cNvPr>
          <p:cNvSpPr/>
          <p:nvPr/>
        </p:nvSpPr>
        <p:spPr>
          <a:xfrm>
            <a:off x="4121526" y="2887998"/>
            <a:ext cx="2474289" cy="4072205"/>
          </a:xfrm>
          <a:prstGeom prst="rect">
            <a:avLst/>
          </a:prstGeom>
        </p:spPr>
        <p:txBody>
          <a:bodyPr wrap="square">
            <a:spAutoFit/>
          </a:bodyPr>
          <a:lstStyle/>
          <a:p>
            <a:pPr>
              <a:lnSpc>
                <a:spcPct val="119000"/>
              </a:lnSpc>
              <a:spcAft>
                <a:spcPts val="600"/>
              </a:spcAft>
            </a:pPr>
            <a:r>
              <a:rPr lang="en-GB" sz="1200" b="1" kern="1400" dirty="0">
                <a:solidFill>
                  <a:srgbClr val="000000"/>
                </a:solidFill>
                <a:latin typeface="Sassoon Infant Rg" panose="02000503030000020003" pitchFamily="2" charset="0"/>
              </a:rPr>
              <a:t>Science </a:t>
            </a:r>
            <a:r>
              <a:rPr lang="en-GB" sz="1200" kern="1400" dirty="0">
                <a:solidFill>
                  <a:srgbClr val="000000"/>
                </a:solidFill>
                <a:latin typeface="Sassoon Infant Rg" panose="02000503030000020003" pitchFamily="2" charset="0"/>
              </a:rPr>
              <a:t>– Animals, including humans - All about me</a:t>
            </a:r>
          </a:p>
          <a:p>
            <a:pPr>
              <a:lnSpc>
                <a:spcPct val="119000"/>
              </a:lnSpc>
              <a:spcAft>
                <a:spcPts val="600"/>
              </a:spcAft>
            </a:pPr>
            <a:r>
              <a:rPr lang="en-GB" sz="1200" b="1" kern="1400" dirty="0">
                <a:solidFill>
                  <a:srgbClr val="000000"/>
                </a:solidFill>
                <a:latin typeface="Sassoon Infant Rg" panose="02000503030000020003" pitchFamily="2" charset="0"/>
              </a:rPr>
              <a:t>History </a:t>
            </a:r>
            <a:r>
              <a:rPr lang="en-GB" sz="1200" kern="1400" dirty="0">
                <a:solidFill>
                  <a:srgbClr val="000000"/>
                </a:solidFill>
                <a:latin typeface="Sassoon Infant Rg" panose="02000503030000020003" pitchFamily="2" charset="0"/>
              </a:rPr>
              <a:t>–How am I making history?</a:t>
            </a:r>
          </a:p>
          <a:p>
            <a:pPr>
              <a:lnSpc>
                <a:spcPct val="119000"/>
              </a:lnSpc>
              <a:spcAft>
                <a:spcPts val="600"/>
              </a:spcAft>
            </a:pPr>
            <a:r>
              <a:rPr lang="en-GB" sz="1200" b="1" kern="1400" dirty="0">
                <a:solidFill>
                  <a:srgbClr val="000000"/>
                </a:solidFill>
                <a:latin typeface="Sassoon Infant Rg" panose="02000503030000020003" pitchFamily="2" charset="0"/>
              </a:rPr>
              <a:t>PE </a:t>
            </a:r>
            <a:r>
              <a:rPr lang="en-GB" sz="1200" kern="1400" dirty="0">
                <a:solidFill>
                  <a:srgbClr val="000000"/>
                </a:solidFill>
                <a:latin typeface="Sassoon Infant Rg" panose="02000503030000020003" pitchFamily="2" charset="0"/>
              </a:rPr>
              <a:t>– Ball Skills </a:t>
            </a:r>
          </a:p>
          <a:p>
            <a:pPr>
              <a:lnSpc>
                <a:spcPct val="119000"/>
              </a:lnSpc>
              <a:spcAft>
                <a:spcPts val="600"/>
              </a:spcAft>
            </a:pPr>
            <a:r>
              <a:rPr lang="en-GB" sz="1200" kern="1400" dirty="0">
                <a:solidFill>
                  <a:srgbClr val="000000"/>
                </a:solidFill>
                <a:latin typeface="Sassoon Infant Rg" panose="02000503030000020003" pitchFamily="2" charset="0"/>
              </a:rPr>
              <a:t>Fundamentals</a:t>
            </a:r>
          </a:p>
          <a:p>
            <a:pPr>
              <a:lnSpc>
                <a:spcPct val="119000"/>
              </a:lnSpc>
              <a:spcAft>
                <a:spcPts val="600"/>
              </a:spcAft>
            </a:pPr>
            <a:r>
              <a:rPr lang="en-GB" sz="1200" b="1" kern="1400" dirty="0">
                <a:solidFill>
                  <a:srgbClr val="000000"/>
                </a:solidFill>
                <a:latin typeface="Sassoon Infant Rg" panose="02000503030000020003" pitchFamily="2" charset="0"/>
              </a:rPr>
              <a:t>Music </a:t>
            </a:r>
            <a:r>
              <a:rPr lang="en-GB" sz="1200" kern="1400" dirty="0">
                <a:solidFill>
                  <a:srgbClr val="000000"/>
                </a:solidFill>
                <a:latin typeface="Sassoon Infant Rg" panose="02000503030000020003" pitchFamily="2" charset="0"/>
              </a:rPr>
              <a:t>- Menu song</a:t>
            </a:r>
          </a:p>
          <a:p>
            <a:pPr>
              <a:lnSpc>
                <a:spcPct val="119000"/>
              </a:lnSpc>
              <a:spcAft>
                <a:spcPts val="600"/>
              </a:spcAft>
            </a:pPr>
            <a:r>
              <a:rPr lang="en-GB" sz="1200" b="1" kern="1400" dirty="0">
                <a:solidFill>
                  <a:srgbClr val="000000"/>
                </a:solidFill>
                <a:latin typeface="Sassoon Infant Rg" panose="02000503030000020003" pitchFamily="2" charset="0"/>
              </a:rPr>
              <a:t>Computing </a:t>
            </a:r>
            <a:r>
              <a:rPr lang="en-GB" sz="1200" kern="1400" dirty="0">
                <a:solidFill>
                  <a:srgbClr val="000000"/>
                </a:solidFill>
                <a:latin typeface="Sassoon Infant Rg" panose="02000503030000020003" pitchFamily="2" charset="0"/>
              </a:rPr>
              <a:t>- Computing systems and networks</a:t>
            </a:r>
          </a:p>
          <a:p>
            <a:pPr>
              <a:lnSpc>
                <a:spcPct val="119000"/>
              </a:lnSpc>
              <a:spcAft>
                <a:spcPts val="600"/>
              </a:spcAft>
            </a:pPr>
            <a:r>
              <a:rPr lang="en-GB" sz="1200" kern="1400" dirty="0">
                <a:solidFill>
                  <a:srgbClr val="000000"/>
                </a:solidFill>
                <a:latin typeface="Sassoon Infant Rg" panose="02000503030000020003" pitchFamily="2" charset="0"/>
              </a:rPr>
              <a:t>Technology around us</a:t>
            </a:r>
          </a:p>
          <a:p>
            <a:pPr>
              <a:lnSpc>
                <a:spcPct val="119000"/>
              </a:lnSpc>
              <a:spcAft>
                <a:spcPts val="600"/>
              </a:spcAft>
            </a:pPr>
            <a:r>
              <a:rPr lang="en-GB" sz="1200" b="1" kern="1400" dirty="0">
                <a:solidFill>
                  <a:srgbClr val="000000"/>
                </a:solidFill>
                <a:latin typeface="Sassoon Infant Rg" panose="02000503030000020003" pitchFamily="2" charset="0"/>
              </a:rPr>
              <a:t>PSHE </a:t>
            </a:r>
            <a:r>
              <a:rPr lang="en-GB" sz="1200" kern="1400" dirty="0">
                <a:solidFill>
                  <a:srgbClr val="000000"/>
                </a:solidFill>
                <a:latin typeface="Sassoon Infant Rg" panose="02000503030000020003" pitchFamily="2" charset="0"/>
              </a:rPr>
              <a:t>–My healthy self: How can we look after our emotions?</a:t>
            </a:r>
          </a:p>
          <a:p>
            <a:pPr>
              <a:lnSpc>
                <a:spcPct val="119000"/>
              </a:lnSpc>
              <a:spcAft>
                <a:spcPts val="600"/>
              </a:spcAft>
            </a:pPr>
            <a:r>
              <a:rPr lang="en-GB" sz="1200" b="1" kern="1400" dirty="0">
                <a:solidFill>
                  <a:srgbClr val="000000"/>
                </a:solidFill>
                <a:latin typeface="Sassoon Infant Rg" panose="02000503030000020003" pitchFamily="2" charset="0"/>
              </a:rPr>
              <a:t>RE </a:t>
            </a:r>
            <a:r>
              <a:rPr lang="en-GB" sz="1200" kern="1400" dirty="0">
                <a:solidFill>
                  <a:srgbClr val="000000"/>
                </a:solidFill>
                <a:latin typeface="Sassoon Infant Rg" panose="02000503030000020003" pitchFamily="2" charset="0"/>
              </a:rPr>
              <a:t>–How do Hindu stories help believers live their lives?</a:t>
            </a:r>
          </a:p>
          <a:p>
            <a:pPr>
              <a:lnSpc>
                <a:spcPct val="119000"/>
              </a:lnSpc>
              <a:spcAft>
                <a:spcPts val="600"/>
              </a:spcAft>
            </a:pPr>
            <a:r>
              <a:rPr lang="en-GB" sz="1200" b="1" kern="1400" dirty="0">
                <a:solidFill>
                  <a:srgbClr val="000000"/>
                </a:solidFill>
                <a:latin typeface="Sassoon Infant Rg" panose="02000503030000020003" pitchFamily="2" charset="0"/>
              </a:rPr>
              <a:t>Art- </a:t>
            </a:r>
            <a:r>
              <a:rPr lang="en-GB" sz="1200" kern="1400" dirty="0">
                <a:solidFill>
                  <a:srgbClr val="000000"/>
                </a:solidFill>
                <a:latin typeface="Sassoon Infant Rg" panose="02000503030000020003" pitchFamily="2" charset="0"/>
              </a:rPr>
              <a:t>Drawing: Exploring line and shape</a:t>
            </a:r>
          </a:p>
        </p:txBody>
      </p:sp>
      <p:pic>
        <p:nvPicPr>
          <p:cNvPr id="24" name="Picture 23">
            <a:extLst>
              <a:ext uri="{FF2B5EF4-FFF2-40B4-BE49-F238E27FC236}">
                <a16:creationId xmlns:a16="http://schemas.microsoft.com/office/drawing/2014/main" id="{179C77E6-CFE1-40F1-B22B-3BCD0573A2C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94500" y="2863850"/>
            <a:ext cx="3508892" cy="4327836"/>
          </a:xfrm>
          <a:prstGeom prst="rect">
            <a:avLst/>
          </a:prstGeom>
        </p:spPr>
      </p:pic>
      <p:sp>
        <p:nvSpPr>
          <p:cNvPr id="25" name="Rectangle 24">
            <a:extLst>
              <a:ext uri="{FF2B5EF4-FFF2-40B4-BE49-F238E27FC236}">
                <a16:creationId xmlns:a16="http://schemas.microsoft.com/office/drawing/2014/main" id="{BDD3F07A-97C2-432D-9EA9-50789F822177}"/>
              </a:ext>
            </a:extLst>
          </p:cNvPr>
          <p:cNvSpPr/>
          <p:nvPr/>
        </p:nvSpPr>
        <p:spPr>
          <a:xfrm>
            <a:off x="6869040" y="2863850"/>
            <a:ext cx="3508892" cy="5024452"/>
          </a:xfrm>
          <a:prstGeom prst="rect">
            <a:avLst/>
          </a:prstGeom>
        </p:spPr>
        <p:txBody>
          <a:bodyPr wrap="square">
            <a:spAutoFit/>
          </a:bodyPr>
          <a:lstStyle/>
          <a:p>
            <a:pPr algn="ctr">
              <a:lnSpc>
                <a:spcPct val="150000"/>
              </a:lnSpc>
              <a:spcAft>
                <a:spcPts val="600"/>
              </a:spcAft>
            </a:pPr>
            <a:r>
              <a:rPr lang="en-GB" sz="1600" b="1" kern="1400" dirty="0">
                <a:solidFill>
                  <a:srgbClr val="000000"/>
                </a:solidFill>
                <a:latin typeface="Sassoon Infant Rg" panose="02000503030000020003" pitchFamily="2" charset="0"/>
                <a:ea typeface="Sassoon Infant Rg" panose="02000503030000020003" pitchFamily="2" charset="0"/>
              </a:rPr>
              <a:t>Maths</a:t>
            </a:r>
            <a:endParaRPr lang="en-GB" sz="1600" kern="1400" dirty="0">
              <a:solidFill>
                <a:srgbClr val="000000"/>
              </a:solidFill>
              <a:latin typeface="Sassoon Infant Rg" panose="02000503030000020003" pitchFamily="2" charset="0"/>
              <a:ea typeface="Sassoon Infant Rg" panose="02000503030000020003" pitchFamily="2" charset="0"/>
            </a:endParaRPr>
          </a:p>
          <a:p>
            <a:pPr algn="ctr">
              <a:lnSpc>
                <a:spcPct val="150000"/>
              </a:lnSpc>
              <a:spcAft>
                <a:spcPts val="600"/>
              </a:spcAft>
            </a:pPr>
            <a:r>
              <a:rPr lang="en-GB" sz="1600" b="1" i="0" u="none" strike="noStrike" baseline="0" dirty="0">
                <a:solidFill>
                  <a:srgbClr val="000000"/>
                </a:solidFill>
                <a:latin typeface="Sassoon Infant Rg" panose="02000503030000020003" pitchFamily="2" charset="0"/>
                <a:ea typeface="Sassoon Infant Rg" panose="02000503030000020003" pitchFamily="2" charset="0"/>
              </a:rPr>
              <a:t>We are learning to: </a:t>
            </a:r>
          </a:p>
          <a:p>
            <a:pPr algn="ctr">
              <a:lnSpc>
                <a:spcPct val="150000"/>
              </a:lnSpc>
              <a:spcAft>
                <a:spcPts val="600"/>
              </a:spcAft>
            </a:pPr>
            <a:r>
              <a:rPr lang="en-GB" dirty="0">
                <a:latin typeface="Sassoon Infant Rg" panose="02000503030000020003" pitchFamily="2" charset="0"/>
                <a:ea typeface="Aptos" panose="020B0004020202020204" pitchFamily="34" charset="0"/>
                <a:cs typeface="Times New Roman" panose="02020603050405020304" pitchFamily="18" charset="0"/>
              </a:rPr>
              <a:t>R</a:t>
            </a:r>
            <a:r>
              <a:rPr lang="en-GB" sz="1800" dirty="0">
                <a:effectLst/>
                <a:latin typeface="Sassoon Infant Rg" panose="02000503030000020003" pitchFamily="2" charset="0"/>
                <a:ea typeface="Aptos" panose="020B0004020202020204" pitchFamily="34" charset="0"/>
                <a:cs typeface="Times New Roman" panose="02020603050405020304" pitchFamily="18" charset="0"/>
              </a:rPr>
              <a:t>ecognising and comparing numbers 0 – 10</a:t>
            </a:r>
          </a:p>
          <a:p>
            <a:pPr algn="ctr">
              <a:lnSpc>
                <a:spcPct val="150000"/>
              </a:lnSpc>
              <a:spcAft>
                <a:spcPts val="600"/>
              </a:spcAft>
            </a:pPr>
            <a:r>
              <a:rPr lang="en-GB" sz="1800" dirty="0">
                <a:effectLst/>
                <a:latin typeface="Sassoon Infant Rg" panose="02000503030000020003" pitchFamily="2" charset="0"/>
                <a:ea typeface="Aptos" panose="020B0004020202020204" pitchFamily="34" charset="0"/>
                <a:cs typeface="Times New Roman" panose="02020603050405020304" pitchFamily="18" charset="0"/>
              </a:rPr>
              <a:t>Count to and from 20</a:t>
            </a:r>
          </a:p>
          <a:p>
            <a:pPr algn="ctr">
              <a:lnSpc>
                <a:spcPct val="150000"/>
              </a:lnSpc>
              <a:spcAft>
                <a:spcPts val="600"/>
              </a:spcAft>
            </a:pPr>
            <a:r>
              <a:rPr lang="en-GB" sz="1800" dirty="0">
                <a:effectLst/>
                <a:latin typeface="Sassoon Infant Rg" panose="02000503030000020003" pitchFamily="2" charset="0"/>
                <a:ea typeface="Aptos" panose="020B0004020202020204" pitchFamily="34" charset="0"/>
                <a:cs typeface="Times New Roman" panose="02020603050405020304" pitchFamily="18" charset="0"/>
              </a:rPr>
              <a:t>Count in tens - decade numbers</a:t>
            </a:r>
          </a:p>
          <a:p>
            <a:pPr algn="ctr">
              <a:lnSpc>
                <a:spcPct val="150000"/>
              </a:lnSpc>
              <a:spcAft>
                <a:spcPts val="600"/>
              </a:spcAft>
            </a:pPr>
            <a:r>
              <a:rPr lang="en-GB" dirty="0">
                <a:latin typeface="Sassoon Infant Rg" panose="02000503030000020003" pitchFamily="2" charset="0"/>
                <a:ea typeface="Aptos" panose="020B0004020202020204" pitchFamily="34" charset="0"/>
                <a:cs typeface="Times New Roman" panose="02020603050405020304" pitchFamily="18" charset="0"/>
              </a:rPr>
              <a:t>Exploring p</a:t>
            </a:r>
            <a:r>
              <a:rPr lang="en-GB" sz="1800" dirty="0">
                <a:effectLst/>
                <a:latin typeface="Sassoon Infant Rg" panose="02000503030000020003" pitchFamily="2" charset="0"/>
                <a:ea typeface="Aptos" panose="020B0004020202020204" pitchFamily="34" charset="0"/>
                <a:cs typeface="Times New Roman" panose="02020603050405020304" pitchFamily="18" charset="0"/>
              </a:rPr>
              <a:t>attern in counting from 20 to 100</a:t>
            </a:r>
          </a:p>
          <a:p>
            <a:pPr algn="ctr">
              <a:lnSpc>
                <a:spcPct val="150000"/>
              </a:lnSpc>
              <a:spcAft>
                <a:spcPts val="600"/>
              </a:spcAft>
            </a:pPr>
            <a:endParaRPr lang="en-GB" sz="1800" dirty="0">
              <a:effectLst/>
              <a:latin typeface="Sassoon Infant Rg" panose="02000503030000020003" pitchFamily="2" charset="0"/>
              <a:ea typeface="Aptos" panose="020B0004020202020204" pitchFamily="34" charset="0"/>
              <a:cs typeface="Times New Roman" panose="02020603050405020304" pitchFamily="18" charset="0"/>
            </a:endParaRPr>
          </a:p>
          <a:p>
            <a:pPr algn="ctr">
              <a:lnSpc>
                <a:spcPct val="150000"/>
              </a:lnSpc>
              <a:spcAft>
                <a:spcPts val="600"/>
              </a:spcAft>
            </a:pPr>
            <a:endParaRPr lang="en-GB" sz="1800" dirty="0">
              <a:effectLst/>
              <a:latin typeface="Sassoon Infant Rg" panose="02000503030000020003" pitchFamily="2" charset="0"/>
              <a:ea typeface="Aptos" panose="020B0004020202020204" pitchFamily="34" charset="0"/>
              <a:cs typeface="Times New Roman" panose="02020603050405020304" pitchFamily="18" charset="0"/>
            </a:endParaRPr>
          </a:p>
          <a:p>
            <a:pPr algn="ctr">
              <a:lnSpc>
                <a:spcPct val="150000"/>
              </a:lnSpc>
              <a:spcAft>
                <a:spcPts val="600"/>
              </a:spcAft>
            </a:pPr>
            <a:endParaRPr lang="en-GB" sz="1200" b="0" i="0" u="none" strike="noStrike" baseline="0" dirty="0">
              <a:solidFill>
                <a:srgbClr val="000000"/>
              </a:solidFill>
              <a:latin typeface="Sassoon Infant Rg" panose="02000503030000020003" pitchFamily="2" charset="0"/>
              <a:ea typeface="Sassoon Infant Rg" panose="02000503030000020003" pitchFamily="2" charset="0"/>
            </a:endParaRPr>
          </a:p>
        </p:txBody>
      </p:sp>
      <p:pic>
        <p:nvPicPr>
          <p:cNvPr id="3" name="Picture 2">
            <a:extLst>
              <a:ext uri="{FF2B5EF4-FFF2-40B4-BE49-F238E27FC236}">
                <a16:creationId xmlns:a16="http://schemas.microsoft.com/office/drawing/2014/main" id="{0A63B7A3-9127-6725-C1A8-73AC5A2DD38F}"/>
              </a:ext>
            </a:extLst>
          </p:cNvPr>
          <p:cNvPicPr>
            <a:picLocks noChangeAspect="1"/>
          </p:cNvPicPr>
          <p:nvPr/>
        </p:nvPicPr>
        <p:blipFill>
          <a:blip r:embed="rId6"/>
          <a:stretch>
            <a:fillRect/>
          </a:stretch>
        </p:blipFill>
        <p:spPr>
          <a:xfrm>
            <a:off x="607966" y="2366166"/>
            <a:ext cx="747297" cy="995363"/>
          </a:xfrm>
          <a:prstGeom prst="rect">
            <a:avLst/>
          </a:prstGeom>
        </p:spPr>
      </p:pic>
      <p:pic>
        <p:nvPicPr>
          <p:cNvPr id="17" name="Picture 16">
            <a:extLst>
              <a:ext uri="{FF2B5EF4-FFF2-40B4-BE49-F238E27FC236}">
                <a16:creationId xmlns:a16="http://schemas.microsoft.com/office/drawing/2014/main" id="{56A299D7-401A-BAAA-D51A-551654429285}"/>
              </a:ext>
            </a:extLst>
          </p:cNvPr>
          <p:cNvPicPr>
            <a:picLocks noChangeAspect="1"/>
          </p:cNvPicPr>
          <p:nvPr/>
        </p:nvPicPr>
        <p:blipFill>
          <a:blip r:embed="rId7"/>
          <a:stretch>
            <a:fillRect/>
          </a:stretch>
        </p:blipFill>
        <p:spPr>
          <a:xfrm>
            <a:off x="1550100" y="2355129"/>
            <a:ext cx="1017435" cy="1017435"/>
          </a:xfrm>
          <a:prstGeom prst="rect">
            <a:avLst/>
          </a:prstGeom>
        </p:spPr>
      </p:pic>
      <p:pic>
        <p:nvPicPr>
          <p:cNvPr id="21" name="Picture 20">
            <a:extLst>
              <a:ext uri="{FF2B5EF4-FFF2-40B4-BE49-F238E27FC236}">
                <a16:creationId xmlns:a16="http://schemas.microsoft.com/office/drawing/2014/main" id="{1E9A9755-8431-9764-F9E1-E724FE375B46}"/>
              </a:ext>
            </a:extLst>
          </p:cNvPr>
          <p:cNvPicPr>
            <a:picLocks noChangeAspect="1"/>
          </p:cNvPicPr>
          <p:nvPr/>
        </p:nvPicPr>
        <p:blipFill>
          <a:blip r:embed="rId8"/>
          <a:stretch>
            <a:fillRect/>
          </a:stretch>
        </p:blipFill>
        <p:spPr>
          <a:xfrm>
            <a:off x="2824504" y="2361402"/>
            <a:ext cx="880647" cy="1004888"/>
          </a:xfrm>
          <a:prstGeom prst="rect">
            <a:avLst/>
          </a:prstGeom>
        </p:spPr>
      </p:pic>
      <p:sp>
        <p:nvSpPr>
          <p:cNvPr id="27" name="TextBox 26">
            <a:extLst>
              <a:ext uri="{FF2B5EF4-FFF2-40B4-BE49-F238E27FC236}">
                <a16:creationId xmlns:a16="http://schemas.microsoft.com/office/drawing/2014/main" id="{A5D55672-9219-F6DF-5393-BAAEC51BE2B0}"/>
              </a:ext>
            </a:extLst>
          </p:cNvPr>
          <p:cNvSpPr txBox="1"/>
          <p:nvPr/>
        </p:nvSpPr>
        <p:spPr>
          <a:xfrm>
            <a:off x="4199087" y="1533208"/>
            <a:ext cx="2209800" cy="923330"/>
          </a:xfrm>
          <a:prstGeom prst="rect">
            <a:avLst/>
          </a:prstGeom>
          <a:noFill/>
          <a:ln>
            <a:solidFill>
              <a:srgbClr val="FF0000"/>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dirty="0">
                <a:latin typeface="Sassoon Infant Rg" panose="02000503030000020003" pitchFamily="2" charset="0"/>
                <a:ea typeface="Sassoon Infant Rg" panose="02000503030000020003" pitchFamily="2" charset="0"/>
              </a:rPr>
              <a:t>Animals, including humans - All about me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262</TotalTime>
  <Words>223</Words>
  <Application>Microsoft Office PowerPoint</Application>
  <PresentationFormat>Custom</PresentationFormat>
  <Paragraphs>33</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Pirou</vt:lpstr>
      <vt:lpstr>Aptos</vt:lpstr>
      <vt:lpstr>Arimo</vt:lpstr>
      <vt:lpstr>Calibri</vt:lpstr>
      <vt:lpstr>Sassoon Infant Rg</vt:lpstr>
      <vt:lpstr>Arial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Red and Gold Christmas Background Instagram Post (A4 (Landscape))</dc:title>
  <dc:creator>Matthew Popple</dc:creator>
  <cp:lastModifiedBy>Blaithin Connell</cp:lastModifiedBy>
  <cp:revision>25</cp:revision>
  <dcterms:created xsi:type="dcterms:W3CDTF">2006-08-16T00:00:00Z</dcterms:created>
  <dcterms:modified xsi:type="dcterms:W3CDTF">2026-09-11T07:24:25Z</dcterms:modified>
  <dc:identifier>DAG2fhuRH9I</dc:identifier>
</cp:coreProperties>
</file>